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1" r:id="rId3"/>
  </p:sldMasterIdLst>
  <p:notesMasterIdLst>
    <p:notesMasterId r:id="rId19"/>
  </p:notesMasterIdLst>
  <p:sldIdLst>
    <p:sldId id="430" r:id="rId4"/>
    <p:sldId id="349" r:id="rId5"/>
    <p:sldId id="351" r:id="rId6"/>
    <p:sldId id="479" r:id="rId7"/>
    <p:sldId id="360" r:id="rId8"/>
    <p:sldId id="400" r:id="rId9"/>
    <p:sldId id="536" r:id="rId10"/>
    <p:sldId id="361" r:id="rId11"/>
    <p:sldId id="464" r:id="rId12"/>
    <p:sldId id="539" r:id="rId13"/>
    <p:sldId id="538" r:id="rId14"/>
    <p:sldId id="537" r:id="rId15"/>
    <p:sldId id="362" r:id="rId16"/>
    <p:sldId id="540" r:id="rId17"/>
    <p:sldId id="480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D7A4D0A-0FBC-4A25-8E24-8627AD7A176E}">
          <p14:sldIdLst>
            <p14:sldId id="430"/>
          </p14:sldIdLst>
        </p14:section>
        <p14:section name="目录" id="{4308D41B-014A-46D5-BAD9-E5674B1D9198}">
          <p14:sldIdLst>
            <p14:sldId id="349"/>
          </p14:sldIdLst>
        </p14:section>
        <p14:section name="章节" id="{6F88EB3A-45D9-49E2-A24A-4993D59515CA}">
          <p14:sldIdLst>
            <p14:sldId id="351"/>
          </p14:sldIdLst>
        </p14:section>
        <p14:section name="内容" id="{FFCD4E9C-A3D4-4E59-A438-CCC08E1731F8}">
          <p14:sldIdLst>
            <p14:sldId id="479"/>
            <p14:sldId id="361"/>
            <p14:sldId id="464"/>
            <p14:sldId id="539"/>
            <p14:sldId id="538"/>
            <p14:sldId id="362"/>
            <p14:sldId id="540"/>
            <p14:sldId id="400"/>
            <p14:sldId id="360"/>
            <p14:sldId id="536"/>
            <p14:sldId id="537"/>
          </p14:sldIdLst>
        </p14:section>
        <p14:section name="结尾" id="{45EA84B9-885F-42DB-B030-DD07A379B601}">
          <p14:sldIdLst>
            <p14:sldId id="4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1EF"/>
    <a:srgbClr val="062846"/>
    <a:srgbClr val="072E51"/>
    <a:srgbClr val="062C4E"/>
    <a:srgbClr val="083763"/>
    <a:srgbClr val="0F6FC6"/>
    <a:srgbClr val="296AB2"/>
    <a:srgbClr val="1A1B28"/>
    <a:srgbClr val="0BD0D9"/>
    <a:srgbClr val="A4A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9" autoAdjust="0"/>
    <p:restoredTop sz="93750" autoAdjust="0"/>
  </p:normalViewPr>
  <p:slideViewPr>
    <p:cSldViewPr snapToGrid="0">
      <p:cViewPr varScale="1">
        <p:scale>
          <a:sx n="65" d="100"/>
          <a:sy n="65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066"/>
    </p:cViewPr>
  </p:sorterViewPr>
  <p:notesViewPr>
    <p:cSldViewPr snapToGrid="0">
      <p:cViewPr varScale="1">
        <p:scale>
          <a:sx n="49" d="100"/>
          <a:sy n="49" d="100"/>
        </p:scale>
        <p:origin x="291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05613048063006"/>
          <c:y val="0.0376465244459565"/>
          <c:w val="0.945770812799713"/>
          <c:h val="0.795133405738096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8401456"/>
        <c:axId val="556589584"/>
      </c:barChart>
      <c:catAx>
        <c:axId val="94840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56589584"/>
        <c:crosses val="autoZero"/>
        <c:auto val="1"/>
        <c:lblAlgn val="ctr"/>
        <c:lblOffset val="100"/>
        <c:noMultiLvlLbl val="0"/>
      </c:catAx>
      <c:valAx>
        <c:axId val="55658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4E4E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84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05613048063006"/>
          <c:y val="0.0376465244459565"/>
          <c:w val="0.945770812799713"/>
          <c:h val="0.795133405738096"/>
        </c:manualLayout>
      </c:layout>
      <c:barChart>
        <c:barDir val="col"/>
        <c:grouping val="cluster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8401456"/>
        <c:axId val="556589584"/>
      </c:barChart>
      <c:catAx>
        <c:axId val="94840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56589584"/>
        <c:crosses val="autoZero"/>
        <c:auto val="1"/>
        <c:lblAlgn val="ctr"/>
        <c:lblOffset val="100"/>
        <c:noMultiLvlLbl val="0"/>
      </c:catAx>
      <c:valAx>
        <c:axId val="55658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E4E4E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4840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F483D-1D32-43F7-ABB0-3FA3483F78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804AD-B607-4089-B437-30B92BA9CC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" name="圆角矩形 9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日期占位符 31"/>
          <p:cNvSpPr>
            <a:spLocks noGrp="1"/>
          </p:cNvSpPr>
          <p:nvPr userDrawn="1">
            <p:ph type="dt" sz="half" idx="10"/>
          </p:nvPr>
        </p:nvSpPr>
        <p:spPr>
          <a:xfrm>
            <a:off x="838200" y="6369050"/>
            <a:ext cx="2743200" cy="365125"/>
          </a:xfrm>
        </p:spPr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690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 userDrawn="1"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7" name="标题 1"/>
          <p:cNvSpPr>
            <a:spLocks noGrp="1"/>
          </p:cNvSpPr>
          <p:nvPr userDrawn="1"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35819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2704450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4"/>
          </p:nvPr>
        </p:nvSpPr>
        <p:spPr>
          <a:xfrm>
            <a:off x="7421331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5"/>
          </p:nvPr>
        </p:nvSpPr>
        <p:spPr>
          <a:xfrm>
            <a:off x="3898249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16"/>
          </p:nvPr>
        </p:nvSpPr>
        <p:spPr>
          <a:xfrm>
            <a:off x="5092048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7"/>
          </p:nvPr>
        </p:nvSpPr>
        <p:spPr>
          <a:xfrm>
            <a:off x="6273148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sz="quarter" idx="18"/>
          </p:nvPr>
        </p:nvSpPr>
        <p:spPr>
          <a:xfrm>
            <a:off x="7424365" y="2917624"/>
            <a:ext cx="2344738" cy="37035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2"/>
          <p:cNvSpPr>
            <a:spLocks noGrp="1"/>
          </p:cNvSpPr>
          <p:nvPr>
            <p:ph type="pic" sz="quarter" idx="19"/>
          </p:nvPr>
        </p:nvSpPr>
        <p:spPr>
          <a:xfrm>
            <a:off x="5944019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2"/>
          <p:cNvSpPr>
            <a:spLocks noGrp="1"/>
          </p:cNvSpPr>
          <p:nvPr>
            <p:ph type="pic" sz="quarter" idx="20"/>
          </p:nvPr>
        </p:nvSpPr>
        <p:spPr>
          <a:xfrm>
            <a:off x="4025900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2"/>
          <p:cNvSpPr>
            <a:spLocks noGrp="1"/>
          </p:cNvSpPr>
          <p:nvPr>
            <p:ph type="pic" sz="quarter" idx="21"/>
          </p:nvPr>
        </p:nvSpPr>
        <p:spPr>
          <a:xfrm>
            <a:off x="2536987" y="1130300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2"/>
          <p:cNvSpPr>
            <a:spLocks noGrp="1"/>
          </p:cNvSpPr>
          <p:nvPr>
            <p:ph type="pic" sz="quarter" idx="22"/>
          </p:nvPr>
        </p:nvSpPr>
        <p:spPr>
          <a:xfrm>
            <a:off x="880756" y="1154684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矩形 29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393700" y="6647051"/>
            <a:ext cx="16738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灯片编号占位符 35"/>
          <p:cNvSpPr txBox="1"/>
          <p:nvPr userDrawn="1"/>
        </p:nvSpPr>
        <p:spPr>
          <a:xfrm>
            <a:off x="11180208" y="6598790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图片占位符 46"/>
          <p:cNvSpPr>
            <a:spLocks noGrp="1"/>
          </p:cNvSpPr>
          <p:nvPr>
            <p:ph type="pic" sz="quarter" idx="14"/>
          </p:nvPr>
        </p:nvSpPr>
        <p:spPr>
          <a:xfrm>
            <a:off x="5296127" y="2066505"/>
            <a:ext cx="1637846" cy="2404759"/>
          </a:xfrm>
          <a:custGeom>
            <a:avLst/>
            <a:gdLst>
              <a:gd name="connsiteX0" fmla="*/ 0 w 1637846"/>
              <a:gd name="connsiteY0" fmla="*/ 0 h 2404759"/>
              <a:gd name="connsiteX1" fmla="*/ 1637846 w 1637846"/>
              <a:gd name="connsiteY1" fmla="*/ 0 h 2404759"/>
              <a:gd name="connsiteX2" fmla="*/ 1637846 w 1637846"/>
              <a:gd name="connsiteY2" fmla="*/ 1896730 h 2404759"/>
              <a:gd name="connsiteX3" fmla="*/ 1542746 w 1637846"/>
              <a:gd name="connsiteY3" fmla="*/ 2053560 h 2404759"/>
              <a:gd name="connsiteX4" fmla="*/ 1266578 w 1637846"/>
              <a:gd name="connsiteY4" fmla="*/ 2392980 h 2404759"/>
              <a:gd name="connsiteX5" fmla="*/ 631213 w 1637846"/>
              <a:gd name="connsiteY5" fmla="*/ 2257353 h 2404759"/>
              <a:gd name="connsiteX6" fmla="*/ 16723 w 1637846"/>
              <a:gd name="connsiteY6" fmla="*/ 2153338 h 2404759"/>
              <a:gd name="connsiteX7" fmla="*/ 0 w 1637846"/>
              <a:gd name="connsiteY7" fmla="*/ 2145748 h 240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846" h="2404759">
                <a:moveTo>
                  <a:pt x="0" y="0"/>
                </a:moveTo>
                <a:lnTo>
                  <a:pt x="1637846" y="0"/>
                </a:lnTo>
                <a:lnTo>
                  <a:pt x="1637846" y="1896730"/>
                </a:lnTo>
                <a:lnTo>
                  <a:pt x="1542746" y="2053560"/>
                </a:lnTo>
                <a:cubicBezTo>
                  <a:pt x="1452102" y="2212615"/>
                  <a:pt x="1377704" y="2354364"/>
                  <a:pt x="1266578" y="2392980"/>
                </a:cubicBezTo>
                <a:cubicBezTo>
                  <a:pt x="1118410" y="2444468"/>
                  <a:pt x="906203" y="2313864"/>
                  <a:pt x="631213" y="2257353"/>
                </a:cubicBezTo>
                <a:cubicBezTo>
                  <a:pt x="424971" y="2214028"/>
                  <a:pt x="183412" y="2212380"/>
                  <a:pt x="16723" y="2153338"/>
                </a:cubicBezTo>
                <a:lnTo>
                  <a:pt x="0" y="21457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2" name="Freeform 9"/>
          <p:cNvSpPr/>
          <p:nvPr userDrawn="1"/>
        </p:nvSpPr>
        <p:spPr bwMode="auto">
          <a:xfrm rot="14269381">
            <a:off x="1677477" y="2639039"/>
            <a:ext cx="2297975" cy="1779846"/>
          </a:xfrm>
          <a:custGeom>
            <a:avLst/>
            <a:gdLst>
              <a:gd name="T0" fmla="*/ 1541 w 1881"/>
              <a:gd name="T1" fmla="*/ 262 h 1456"/>
              <a:gd name="T2" fmla="*/ 1875 w 1881"/>
              <a:gd name="T3" fmla="*/ 847 h 1456"/>
              <a:gd name="T4" fmla="*/ 1515 w 1881"/>
              <a:gd name="T5" fmla="*/ 1348 h 1456"/>
              <a:gd name="T6" fmla="*/ 919 w 1881"/>
              <a:gd name="T7" fmla="*/ 1418 h 1456"/>
              <a:gd name="T8" fmla="*/ 322 w 1881"/>
              <a:gd name="T9" fmla="*/ 1367 h 1456"/>
              <a:gd name="T10" fmla="*/ 5 w 1881"/>
              <a:gd name="T11" fmla="*/ 858 h 1456"/>
              <a:gd name="T12" fmla="*/ 342 w 1881"/>
              <a:gd name="T13" fmla="*/ 290 h 1456"/>
              <a:gd name="T14" fmla="*/ 931 w 1881"/>
              <a:gd name="T15" fmla="*/ 7 h 1456"/>
              <a:gd name="T16" fmla="*/ 1541 w 1881"/>
              <a:gd name="T17" fmla="*/ 262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81" h="1456">
                <a:moveTo>
                  <a:pt x="1541" y="262"/>
                </a:moveTo>
                <a:cubicBezTo>
                  <a:pt x="1726" y="421"/>
                  <a:pt x="1881" y="637"/>
                  <a:pt x="1875" y="847"/>
                </a:cubicBezTo>
                <a:cubicBezTo>
                  <a:pt x="1868" y="1056"/>
                  <a:pt x="1700" y="1259"/>
                  <a:pt x="1515" y="1348"/>
                </a:cubicBezTo>
                <a:cubicBezTo>
                  <a:pt x="1330" y="1437"/>
                  <a:pt x="1127" y="1413"/>
                  <a:pt x="919" y="1418"/>
                </a:cubicBezTo>
                <a:cubicBezTo>
                  <a:pt x="712" y="1423"/>
                  <a:pt x="500" y="1456"/>
                  <a:pt x="322" y="1367"/>
                </a:cubicBezTo>
                <a:cubicBezTo>
                  <a:pt x="144" y="1277"/>
                  <a:pt x="0" y="1065"/>
                  <a:pt x="5" y="858"/>
                </a:cubicBezTo>
                <a:cubicBezTo>
                  <a:pt x="10" y="651"/>
                  <a:pt x="164" y="449"/>
                  <a:pt x="342" y="290"/>
                </a:cubicBezTo>
                <a:cubicBezTo>
                  <a:pt x="520" y="131"/>
                  <a:pt x="722" y="14"/>
                  <a:pt x="931" y="7"/>
                </a:cubicBezTo>
                <a:cubicBezTo>
                  <a:pt x="1140" y="0"/>
                  <a:pt x="1356" y="103"/>
                  <a:pt x="1541" y="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2067540" y="2073700"/>
            <a:ext cx="1555948" cy="2418605"/>
          </a:xfrm>
          <a:custGeom>
            <a:avLst/>
            <a:gdLst>
              <a:gd name="connsiteX0" fmla="*/ 0 w 1754326"/>
              <a:gd name="connsiteY0" fmla="*/ 0 h 2726969"/>
              <a:gd name="connsiteX1" fmla="*/ 1754326 w 1754326"/>
              <a:gd name="connsiteY1" fmla="*/ 0 h 2726969"/>
              <a:gd name="connsiteX2" fmla="*/ 1754326 w 1754326"/>
              <a:gd name="connsiteY2" fmla="*/ 2580106 h 2726969"/>
              <a:gd name="connsiteX3" fmla="*/ 1753865 w 1754326"/>
              <a:gd name="connsiteY3" fmla="*/ 2580517 h 2726969"/>
              <a:gd name="connsiteX4" fmla="*/ 1687697 w 1754326"/>
              <a:gd name="connsiteY4" fmla="*/ 2626099 h 2726969"/>
              <a:gd name="connsiteX5" fmla="*/ 777876 w 1754326"/>
              <a:gd name="connsiteY5" fmla="*/ 2650102 h 2726969"/>
              <a:gd name="connsiteX6" fmla="*/ 15681 w 1754326"/>
              <a:gd name="connsiteY6" fmla="*/ 2171120 h 2726969"/>
              <a:gd name="connsiteX7" fmla="*/ 0 w 1754326"/>
              <a:gd name="connsiteY7" fmla="*/ 2144402 h 2726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54326" h="2726969">
                <a:moveTo>
                  <a:pt x="0" y="0"/>
                </a:moveTo>
                <a:lnTo>
                  <a:pt x="1754326" y="0"/>
                </a:lnTo>
                <a:lnTo>
                  <a:pt x="1754326" y="2580106"/>
                </a:lnTo>
                <a:lnTo>
                  <a:pt x="1753865" y="2580517"/>
                </a:lnTo>
                <a:cubicBezTo>
                  <a:pt x="1732753" y="2597145"/>
                  <a:pt x="1710680" y="2612402"/>
                  <a:pt x="1687697" y="2626099"/>
                </a:cubicBezTo>
                <a:cubicBezTo>
                  <a:pt x="1442546" y="2772204"/>
                  <a:pt x="1093932" y="2740924"/>
                  <a:pt x="777876" y="2650102"/>
                </a:cubicBezTo>
                <a:cubicBezTo>
                  <a:pt x="461820" y="2559280"/>
                  <a:pt x="177156" y="2409650"/>
                  <a:pt x="15681" y="2171120"/>
                </a:cubicBezTo>
                <a:lnTo>
                  <a:pt x="0" y="21444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5" name="Freeform 5"/>
          <p:cNvSpPr/>
          <p:nvPr userDrawn="1"/>
        </p:nvSpPr>
        <p:spPr bwMode="auto">
          <a:xfrm>
            <a:off x="5092923" y="2305781"/>
            <a:ext cx="2158555" cy="2186524"/>
          </a:xfrm>
          <a:custGeom>
            <a:avLst/>
            <a:gdLst>
              <a:gd name="T0" fmla="*/ 1396 w 1791"/>
              <a:gd name="T1" fmla="*/ 519 h 1814"/>
              <a:gd name="T2" fmla="*/ 1775 w 1791"/>
              <a:gd name="T3" fmla="*/ 916 h 1814"/>
              <a:gd name="T4" fmla="*/ 1514 w 1791"/>
              <a:gd name="T5" fmla="*/ 1374 h 1814"/>
              <a:gd name="T6" fmla="*/ 1216 w 1791"/>
              <a:gd name="T7" fmla="*/ 1773 h 1814"/>
              <a:gd name="T8" fmla="*/ 710 w 1791"/>
              <a:gd name="T9" fmla="*/ 1665 h 1814"/>
              <a:gd name="T10" fmla="*/ 111 w 1791"/>
              <a:gd name="T11" fmla="*/ 1517 h 1814"/>
              <a:gd name="T12" fmla="*/ 90 w 1791"/>
              <a:gd name="T13" fmla="*/ 912 h 1814"/>
              <a:gd name="T14" fmla="*/ 315 w 1791"/>
              <a:gd name="T15" fmla="*/ 253 h 1814"/>
              <a:gd name="T16" fmla="*/ 901 w 1791"/>
              <a:gd name="T17" fmla="*/ 67 h 1814"/>
              <a:gd name="T18" fmla="*/ 1396 w 1791"/>
              <a:gd name="T19" fmla="*/ 519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1" h="1814">
                <a:moveTo>
                  <a:pt x="1396" y="519"/>
                </a:moveTo>
                <a:cubicBezTo>
                  <a:pt x="1562" y="682"/>
                  <a:pt x="1758" y="785"/>
                  <a:pt x="1775" y="916"/>
                </a:cubicBezTo>
                <a:cubicBezTo>
                  <a:pt x="1791" y="1046"/>
                  <a:pt x="1629" y="1203"/>
                  <a:pt x="1514" y="1374"/>
                </a:cubicBezTo>
                <a:cubicBezTo>
                  <a:pt x="1400" y="1545"/>
                  <a:pt x="1334" y="1732"/>
                  <a:pt x="1216" y="1773"/>
                </a:cubicBezTo>
                <a:cubicBezTo>
                  <a:pt x="1098" y="1814"/>
                  <a:pt x="929" y="1710"/>
                  <a:pt x="710" y="1665"/>
                </a:cubicBezTo>
                <a:cubicBezTo>
                  <a:pt x="491" y="1619"/>
                  <a:pt x="222" y="1632"/>
                  <a:pt x="111" y="1517"/>
                </a:cubicBezTo>
                <a:cubicBezTo>
                  <a:pt x="0" y="1401"/>
                  <a:pt x="47" y="1157"/>
                  <a:pt x="90" y="912"/>
                </a:cubicBezTo>
                <a:cubicBezTo>
                  <a:pt x="133" y="666"/>
                  <a:pt x="171" y="420"/>
                  <a:pt x="315" y="253"/>
                </a:cubicBezTo>
                <a:cubicBezTo>
                  <a:pt x="458" y="87"/>
                  <a:pt x="707" y="0"/>
                  <a:pt x="901" y="67"/>
                </a:cubicBezTo>
                <a:cubicBezTo>
                  <a:pt x="1093" y="135"/>
                  <a:pt x="1229" y="356"/>
                  <a:pt x="1396" y="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21"/>
          <p:cNvSpPr/>
          <p:nvPr userDrawn="1"/>
        </p:nvSpPr>
        <p:spPr bwMode="auto">
          <a:xfrm flipH="1">
            <a:off x="8232560" y="2319499"/>
            <a:ext cx="2106451" cy="2185486"/>
          </a:xfrm>
          <a:custGeom>
            <a:avLst/>
            <a:gdLst>
              <a:gd name="T0" fmla="*/ 1113 w 1494"/>
              <a:gd name="T1" fmla="*/ 499 h 1682"/>
              <a:gd name="T2" fmla="*/ 1484 w 1494"/>
              <a:gd name="T3" fmla="*/ 1130 h 1682"/>
              <a:gd name="T4" fmla="*/ 1020 w 1494"/>
              <a:gd name="T5" fmla="*/ 1611 h 1682"/>
              <a:gd name="T6" fmla="*/ 387 w 1494"/>
              <a:gd name="T7" fmla="*/ 1498 h 1682"/>
              <a:gd name="T8" fmla="*/ 114 w 1494"/>
              <a:gd name="T9" fmla="*/ 986 h 1682"/>
              <a:gd name="T10" fmla="*/ 84 w 1494"/>
              <a:gd name="T11" fmla="*/ 370 h 1682"/>
              <a:gd name="T12" fmla="*/ 585 w 1494"/>
              <a:gd name="T13" fmla="*/ 27 h 1682"/>
              <a:gd name="T14" fmla="*/ 1113 w 1494"/>
              <a:gd name="T15" fmla="*/ 499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4" h="1682">
                <a:moveTo>
                  <a:pt x="1113" y="499"/>
                </a:moveTo>
                <a:cubicBezTo>
                  <a:pt x="1293" y="717"/>
                  <a:pt x="1494" y="924"/>
                  <a:pt x="1484" y="1130"/>
                </a:cubicBezTo>
                <a:cubicBezTo>
                  <a:pt x="1474" y="1336"/>
                  <a:pt x="1253" y="1540"/>
                  <a:pt x="1020" y="1611"/>
                </a:cubicBezTo>
                <a:cubicBezTo>
                  <a:pt x="786" y="1682"/>
                  <a:pt x="540" y="1621"/>
                  <a:pt x="387" y="1498"/>
                </a:cubicBezTo>
                <a:cubicBezTo>
                  <a:pt x="234" y="1374"/>
                  <a:pt x="173" y="1188"/>
                  <a:pt x="114" y="986"/>
                </a:cubicBezTo>
                <a:cubicBezTo>
                  <a:pt x="56" y="784"/>
                  <a:pt x="0" y="566"/>
                  <a:pt x="84" y="370"/>
                </a:cubicBezTo>
                <a:cubicBezTo>
                  <a:pt x="169" y="174"/>
                  <a:pt x="394" y="0"/>
                  <a:pt x="585" y="27"/>
                </a:cubicBezTo>
                <a:cubicBezTo>
                  <a:pt x="777" y="54"/>
                  <a:pt x="934" y="282"/>
                  <a:pt x="1113" y="49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5"/>
          </p:nvPr>
        </p:nvSpPr>
        <p:spPr>
          <a:xfrm>
            <a:off x="8508546" y="2073700"/>
            <a:ext cx="1463040" cy="2374135"/>
          </a:xfrm>
          <a:custGeom>
            <a:avLst/>
            <a:gdLst>
              <a:gd name="connsiteX0" fmla="*/ 0 w 1463040"/>
              <a:gd name="connsiteY0" fmla="*/ 0 h 2374135"/>
              <a:gd name="connsiteX1" fmla="*/ 1463040 w 1463040"/>
              <a:gd name="connsiteY1" fmla="*/ 0 h 2374135"/>
              <a:gd name="connsiteX2" fmla="*/ 1463040 w 1463040"/>
              <a:gd name="connsiteY2" fmla="*/ 1988468 h 2374135"/>
              <a:gd name="connsiteX3" fmla="*/ 1416758 w 1463040"/>
              <a:gd name="connsiteY3" fmla="*/ 2053095 h 2374135"/>
              <a:gd name="connsiteX4" fmla="*/ 1277306 w 1463040"/>
              <a:gd name="connsiteY4" fmla="*/ 2188104 h 2374135"/>
              <a:gd name="connsiteX5" fmla="*/ 384814 w 1463040"/>
              <a:gd name="connsiteY5" fmla="*/ 2334929 h 2374135"/>
              <a:gd name="connsiteX6" fmla="*/ 76808 w 1463040"/>
              <a:gd name="connsiteY6" fmla="*/ 2194313 h 2374135"/>
              <a:gd name="connsiteX7" fmla="*/ 0 w 1463040"/>
              <a:gd name="connsiteY7" fmla="*/ 2138437 h 237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" h="2374135">
                <a:moveTo>
                  <a:pt x="0" y="0"/>
                </a:moveTo>
                <a:lnTo>
                  <a:pt x="1463040" y="0"/>
                </a:lnTo>
                <a:lnTo>
                  <a:pt x="1463040" y="1988468"/>
                </a:lnTo>
                <a:lnTo>
                  <a:pt x="1416758" y="2053095"/>
                </a:lnTo>
                <a:cubicBezTo>
                  <a:pt x="1377059" y="2102510"/>
                  <a:pt x="1331236" y="2147825"/>
                  <a:pt x="1277306" y="2188104"/>
                </a:cubicBezTo>
                <a:cubicBezTo>
                  <a:pt x="1061585" y="2347923"/>
                  <a:pt x="714740" y="2427182"/>
                  <a:pt x="384814" y="2334929"/>
                </a:cubicBezTo>
                <a:cubicBezTo>
                  <a:pt x="277020" y="2304659"/>
                  <a:pt x="171047" y="2255782"/>
                  <a:pt x="76808" y="2194313"/>
                </a:cubicBezTo>
                <a:lnTo>
                  <a:pt x="0" y="2138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897844" y="1762078"/>
            <a:ext cx="6016625" cy="3944937"/>
          </a:xfrm>
          <a:noFill/>
          <a:ln w="3810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54304" y="1171356"/>
            <a:ext cx="5321485" cy="245203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8"/>
          <p:cNvSpPr>
            <a:spLocks noGrp="1"/>
          </p:cNvSpPr>
          <p:nvPr>
            <p:ph type="pic" sz="quarter" idx="14"/>
          </p:nvPr>
        </p:nvSpPr>
        <p:spPr>
          <a:xfrm>
            <a:off x="6208847" y="3666177"/>
            <a:ext cx="5321485" cy="245203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/>
          </p:cNvSpPr>
          <p:nvPr>
            <p:ph type="pic" sz="quarter" idx="14"/>
          </p:nvPr>
        </p:nvSpPr>
        <p:spPr>
          <a:xfrm>
            <a:off x="873354" y="1165432"/>
            <a:ext cx="3553838" cy="246226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图片占位符 5"/>
          <p:cNvSpPr>
            <a:spLocks noGrp="1"/>
          </p:cNvSpPr>
          <p:nvPr>
            <p:ph type="pic" sz="quarter" idx="15"/>
          </p:nvPr>
        </p:nvSpPr>
        <p:spPr>
          <a:xfrm>
            <a:off x="4446242" y="3642318"/>
            <a:ext cx="3515736" cy="248987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图片占位符 5"/>
          <p:cNvSpPr>
            <a:spLocks noGrp="1"/>
          </p:cNvSpPr>
          <p:nvPr>
            <p:ph type="pic" sz="quarter" idx="16"/>
          </p:nvPr>
        </p:nvSpPr>
        <p:spPr>
          <a:xfrm>
            <a:off x="7981028" y="1152968"/>
            <a:ext cx="3515738" cy="2462266"/>
          </a:xfrm>
          <a:ln w="1905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泡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1437168" y="2084952"/>
            <a:ext cx="1540906" cy="1540906"/>
          </a:xfrm>
          <a:custGeom>
            <a:avLst/>
            <a:gdLst>
              <a:gd name="connsiteX0" fmla="*/ 770453 w 1540906"/>
              <a:gd name="connsiteY0" fmla="*/ 0 h 1540906"/>
              <a:gd name="connsiteX1" fmla="*/ 1540906 w 1540906"/>
              <a:gd name="connsiteY1" fmla="*/ 770453 h 1540906"/>
              <a:gd name="connsiteX2" fmla="*/ 770453 w 1540906"/>
              <a:gd name="connsiteY2" fmla="*/ 1540906 h 1540906"/>
              <a:gd name="connsiteX3" fmla="*/ 0 w 1540906"/>
              <a:gd name="connsiteY3" fmla="*/ 770453 h 1540906"/>
              <a:gd name="connsiteX4" fmla="*/ 770453 w 1540906"/>
              <a:gd name="connsiteY4" fmla="*/ 0 h 154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0906" h="1540906">
                <a:moveTo>
                  <a:pt x="770453" y="0"/>
                </a:moveTo>
                <a:cubicBezTo>
                  <a:pt x="1195962" y="0"/>
                  <a:pt x="1540906" y="344944"/>
                  <a:pt x="1540906" y="770453"/>
                </a:cubicBezTo>
                <a:cubicBezTo>
                  <a:pt x="1540906" y="1195962"/>
                  <a:pt x="1195962" y="1540906"/>
                  <a:pt x="770453" y="1540906"/>
                </a:cubicBezTo>
                <a:cubicBezTo>
                  <a:pt x="344944" y="1540906"/>
                  <a:pt x="0" y="1195962"/>
                  <a:pt x="0" y="770453"/>
                </a:cubicBezTo>
                <a:cubicBezTo>
                  <a:pt x="0" y="344944"/>
                  <a:pt x="344944" y="0"/>
                  <a:pt x="7704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图片占位符 29"/>
          <p:cNvSpPr>
            <a:spLocks noGrp="1"/>
          </p:cNvSpPr>
          <p:nvPr>
            <p:ph type="pic" sz="quarter" idx="15"/>
          </p:nvPr>
        </p:nvSpPr>
        <p:spPr>
          <a:xfrm>
            <a:off x="2067540" y="4273268"/>
            <a:ext cx="1157622" cy="1157622"/>
          </a:xfrm>
          <a:custGeom>
            <a:avLst/>
            <a:gdLst>
              <a:gd name="connsiteX0" fmla="*/ 578811 w 1157622"/>
              <a:gd name="connsiteY0" fmla="*/ 0 h 1157622"/>
              <a:gd name="connsiteX1" fmla="*/ 1157622 w 1157622"/>
              <a:gd name="connsiteY1" fmla="*/ 578811 h 1157622"/>
              <a:gd name="connsiteX2" fmla="*/ 578811 w 1157622"/>
              <a:gd name="connsiteY2" fmla="*/ 1157622 h 1157622"/>
              <a:gd name="connsiteX3" fmla="*/ 0 w 1157622"/>
              <a:gd name="connsiteY3" fmla="*/ 578811 h 1157622"/>
              <a:gd name="connsiteX4" fmla="*/ 578811 w 1157622"/>
              <a:gd name="connsiteY4" fmla="*/ 0 h 115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22" h="1157622">
                <a:moveTo>
                  <a:pt x="578811" y="0"/>
                </a:moveTo>
                <a:cubicBezTo>
                  <a:pt x="898479" y="0"/>
                  <a:pt x="1157622" y="259143"/>
                  <a:pt x="1157622" y="578811"/>
                </a:cubicBezTo>
                <a:cubicBezTo>
                  <a:pt x="1157622" y="898479"/>
                  <a:pt x="898479" y="1157622"/>
                  <a:pt x="578811" y="1157622"/>
                </a:cubicBezTo>
                <a:cubicBezTo>
                  <a:pt x="259143" y="1157622"/>
                  <a:pt x="0" y="898479"/>
                  <a:pt x="0" y="578811"/>
                </a:cubicBezTo>
                <a:cubicBezTo>
                  <a:pt x="0" y="259143"/>
                  <a:pt x="259143" y="0"/>
                  <a:pt x="578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2362828" y="2525016"/>
            <a:ext cx="2492360" cy="2492360"/>
          </a:xfrm>
          <a:custGeom>
            <a:avLst/>
            <a:gdLst>
              <a:gd name="connsiteX0" fmla="*/ 1246180 w 2492360"/>
              <a:gd name="connsiteY0" fmla="*/ 0 h 2492360"/>
              <a:gd name="connsiteX1" fmla="*/ 2492360 w 2492360"/>
              <a:gd name="connsiteY1" fmla="*/ 1246180 h 2492360"/>
              <a:gd name="connsiteX2" fmla="*/ 1246180 w 2492360"/>
              <a:gd name="connsiteY2" fmla="*/ 2492360 h 2492360"/>
              <a:gd name="connsiteX3" fmla="*/ 0 w 2492360"/>
              <a:gd name="connsiteY3" fmla="*/ 1246180 h 2492360"/>
              <a:gd name="connsiteX4" fmla="*/ 1246180 w 2492360"/>
              <a:gd name="connsiteY4" fmla="*/ 0 h 249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360" h="2492360">
                <a:moveTo>
                  <a:pt x="1246180" y="0"/>
                </a:moveTo>
                <a:cubicBezTo>
                  <a:pt x="1934426" y="0"/>
                  <a:pt x="2492360" y="557934"/>
                  <a:pt x="2492360" y="1246180"/>
                </a:cubicBezTo>
                <a:cubicBezTo>
                  <a:pt x="2492360" y="1934426"/>
                  <a:pt x="1934426" y="2492360"/>
                  <a:pt x="1246180" y="2492360"/>
                </a:cubicBezTo>
                <a:cubicBezTo>
                  <a:pt x="557934" y="2492360"/>
                  <a:pt x="0" y="1934426"/>
                  <a:pt x="0" y="1246180"/>
                </a:cubicBezTo>
                <a:cubicBezTo>
                  <a:pt x="0" y="557934"/>
                  <a:pt x="557934" y="0"/>
                  <a:pt x="12461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834866" y="6328530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hidden="1"/>
          <p:cNvSpPr/>
          <p:nvPr userDrawn="1"/>
        </p:nvSpPr>
        <p:spPr>
          <a:xfrm>
            <a:off x="839789" y="1158464"/>
            <a:ext cx="2669007" cy="499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834866" y="1158464"/>
            <a:ext cx="2673930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3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520438" y="1158464"/>
            <a:ext cx="2664139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6185959" y="1158464"/>
            <a:ext cx="2673930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839200" y="1158464"/>
            <a:ext cx="2686209" cy="501322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殊功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 userDrawn="1"/>
        </p:nvGrpSpPr>
        <p:grpSpPr>
          <a:xfrm>
            <a:off x="1500098" y="1812996"/>
            <a:ext cx="4648709" cy="3914680"/>
            <a:chOff x="2342668" y="649402"/>
            <a:chExt cx="6505732" cy="5478479"/>
          </a:xfrm>
        </p:grpSpPr>
        <p:sp>
          <p:nvSpPr>
            <p:cNvPr id="23" name="椭圆 22"/>
            <p:cNvSpPr/>
            <p:nvPr/>
          </p:nvSpPr>
          <p:spPr>
            <a:xfrm flipV="1">
              <a:off x="2852334" y="5909832"/>
              <a:ext cx="5486400" cy="218049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93700" dist="50800" dir="5400000" algn="ctr" rotWithShape="0">
                <a:srgbClr val="000000">
                  <a:alpha val="7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342668" y="4740098"/>
              <a:ext cx="6505732" cy="569627"/>
            </a:xfrm>
            <a:custGeom>
              <a:avLst/>
              <a:gdLst>
                <a:gd name="connsiteX0" fmla="*/ 0 w 6505732"/>
                <a:gd name="connsiteY0" fmla="*/ 0 h 569627"/>
                <a:gd name="connsiteX1" fmla="*/ 6505732 w 6505732"/>
                <a:gd name="connsiteY1" fmla="*/ 0 h 569627"/>
                <a:gd name="connsiteX2" fmla="*/ 6505732 w 6505732"/>
                <a:gd name="connsiteY2" fmla="*/ 437181 h 569627"/>
                <a:gd name="connsiteX3" fmla="*/ 6373286 w 6505732"/>
                <a:gd name="connsiteY3" fmla="*/ 569627 h 569627"/>
                <a:gd name="connsiteX4" fmla="*/ 132446 w 6505732"/>
                <a:gd name="connsiteY4" fmla="*/ 569627 h 569627"/>
                <a:gd name="connsiteX5" fmla="*/ 0 w 6505732"/>
                <a:gd name="connsiteY5" fmla="*/ 437181 h 569627"/>
                <a:gd name="connsiteX6" fmla="*/ 0 w 6505732"/>
                <a:gd name="connsiteY6" fmla="*/ 0 h 5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32" h="569627">
                  <a:moveTo>
                    <a:pt x="0" y="0"/>
                  </a:moveTo>
                  <a:lnTo>
                    <a:pt x="6505732" y="0"/>
                  </a:lnTo>
                  <a:lnTo>
                    <a:pt x="6505732" y="437181"/>
                  </a:lnTo>
                  <a:cubicBezTo>
                    <a:pt x="6505732" y="510329"/>
                    <a:pt x="6446434" y="569627"/>
                    <a:pt x="6373286" y="569627"/>
                  </a:cubicBezTo>
                  <a:lnTo>
                    <a:pt x="132446" y="569627"/>
                  </a:lnTo>
                  <a:cubicBezTo>
                    <a:pt x="59298" y="569627"/>
                    <a:pt x="0" y="510329"/>
                    <a:pt x="0" y="437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4959A"/>
                </a:gs>
                <a:gs pos="100000">
                  <a:srgbClr val="D2D3D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342668" y="649402"/>
              <a:ext cx="6505732" cy="4092314"/>
            </a:xfrm>
            <a:custGeom>
              <a:avLst/>
              <a:gdLst>
                <a:gd name="connsiteX0" fmla="*/ 132446 w 6505732"/>
                <a:gd name="connsiteY0" fmla="*/ 0 h 4092314"/>
                <a:gd name="connsiteX1" fmla="*/ 6373286 w 6505732"/>
                <a:gd name="connsiteY1" fmla="*/ 0 h 4092314"/>
                <a:gd name="connsiteX2" fmla="*/ 6505732 w 6505732"/>
                <a:gd name="connsiteY2" fmla="*/ 132446 h 4092314"/>
                <a:gd name="connsiteX3" fmla="*/ 6505732 w 6505732"/>
                <a:gd name="connsiteY3" fmla="*/ 4092314 h 4092314"/>
                <a:gd name="connsiteX4" fmla="*/ 0 w 6505732"/>
                <a:gd name="connsiteY4" fmla="*/ 4092314 h 4092314"/>
                <a:gd name="connsiteX5" fmla="*/ 0 w 6505732"/>
                <a:gd name="connsiteY5" fmla="*/ 132446 h 4092314"/>
                <a:gd name="connsiteX6" fmla="*/ 132446 w 6505732"/>
                <a:gd name="connsiteY6" fmla="*/ 0 h 409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32" h="4092314">
                  <a:moveTo>
                    <a:pt x="132446" y="0"/>
                  </a:moveTo>
                  <a:lnTo>
                    <a:pt x="6373286" y="0"/>
                  </a:lnTo>
                  <a:cubicBezTo>
                    <a:pt x="6446434" y="0"/>
                    <a:pt x="6505732" y="59298"/>
                    <a:pt x="6505732" y="132446"/>
                  </a:cubicBezTo>
                  <a:lnTo>
                    <a:pt x="6505732" y="4092314"/>
                  </a:lnTo>
                  <a:lnTo>
                    <a:pt x="0" y="4092314"/>
                  </a:lnTo>
                  <a:lnTo>
                    <a:pt x="0" y="132446"/>
                  </a:lnTo>
                  <a:cubicBezTo>
                    <a:pt x="0" y="59298"/>
                    <a:pt x="59298" y="0"/>
                    <a:pt x="13244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469997" y="5309726"/>
              <a:ext cx="2251075" cy="727087"/>
              <a:chOff x="4028686" y="3922238"/>
              <a:chExt cx="2251075" cy="727087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4028686" y="3922238"/>
                <a:ext cx="2251075" cy="707403"/>
              </a:xfrm>
              <a:custGeom>
                <a:avLst/>
                <a:gdLst>
                  <a:gd name="connsiteX0" fmla="*/ 381415 w 2251075"/>
                  <a:gd name="connsiteY0" fmla="*/ 0 h 707403"/>
                  <a:gd name="connsiteX1" fmla="*/ 1863097 w 2251075"/>
                  <a:gd name="connsiteY1" fmla="*/ 0 h 707403"/>
                  <a:gd name="connsiteX2" fmla="*/ 1947864 w 2251075"/>
                  <a:gd name="connsiteY2" fmla="*/ 596240 h 707403"/>
                  <a:gd name="connsiteX3" fmla="*/ 1955410 w 2251075"/>
                  <a:gd name="connsiteY3" fmla="*/ 596240 h 707403"/>
                  <a:gd name="connsiteX4" fmla="*/ 2251075 w 2251075"/>
                  <a:gd name="connsiteY4" fmla="*/ 688315 h 707403"/>
                  <a:gd name="connsiteX5" fmla="*/ 1136650 w 2251075"/>
                  <a:gd name="connsiteY5" fmla="*/ 707365 h 707403"/>
                  <a:gd name="connsiteX6" fmla="*/ 0 w 2251075"/>
                  <a:gd name="connsiteY6" fmla="*/ 688315 h 707403"/>
                  <a:gd name="connsiteX7" fmla="*/ 295665 w 2251075"/>
                  <a:gd name="connsiteY7" fmla="*/ 596240 h 707403"/>
                  <a:gd name="connsiteX8" fmla="*/ 296648 w 2251075"/>
                  <a:gd name="connsiteY8" fmla="*/ 596240 h 707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1075" h="707403">
                    <a:moveTo>
                      <a:pt x="381415" y="0"/>
                    </a:moveTo>
                    <a:lnTo>
                      <a:pt x="1863097" y="0"/>
                    </a:lnTo>
                    <a:lnTo>
                      <a:pt x="1947864" y="596240"/>
                    </a:lnTo>
                    <a:lnTo>
                      <a:pt x="1955410" y="596240"/>
                    </a:lnTo>
                    <a:lnTo>
                      <a:pt x="2251075" y="688315"/>
                    </a:lnTo>
                    <a:cubicBezTo>
                      <a:pt x="1880658" y="687257"/>
                      <a:pt x="1507067" y="708423"/>
                      <a:pt x="1136650" y="707365"/>
                    </a:cubicBezTo>
                    <a:lnTo>
                      <a:pt x="0" y="688315"/>
                    </a:lnTo>
                    <a:lnTo>
                      <a:pt x="295665" y="596240"/>
                    </a:lnTo>
                    <a:lnTo>
                      <a:pt x="296648" y="596240"/>
                    </a:lnTo>
                    <a:close/>
                  </a:path>
                </a:pathLst>
              </a:custGeom>
              <a:gradFill>
                <a:gsLst>
                  <a:gs pos="67883">
                    <a:srgbClr val="EBEBEB"/>
                  </a:gs>
                  <a:gs pos="27500">
                    <a:srgbClr val="C3C3C3"/>
                  </a:gs>
                  <a:gs pos="0">
                    <a:srgbClr val="919297"/>
                  </a:gs>
                  <a:gs pos="100000">
                    <a:srgbClr val="929398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028686" y="4603606"/>
                <a:ext cx="2251075" cy="45719"/>
              </a:xfrm>
              <a:custGeom>
                <a:avLst/>
                <a:gdLst>
                  <a:gd name="connsiteX0" fmla="*/ 2235684 w 2251075"/>
                  <a:gd name="connsiteY0" fmla="*/ 0 h 45719"/>
                  <a:gd name="connsiteX1" fmla="*/ 2251075 w 2251075"/>
                  <a:gd name="connsiteY1" fmla="*/ 0 h 45719"/>
                  <a:gd name="connsiteX2" fmla="*/ 2251075 w 2251075"/>
                  <a:gd name="connsiteY2" fmla="*/ 45719 h 45719"/>
                  <a:gd name="connsiteX3" fmla="*/ 0 w 2251075"/>
                  <a:gd name="connsiteY3" fmla="*/ 45719 h 45719"/>
                  <a:gd name="connsiteX4" fmla="*/ 0 w 2251075"/>
                  <a:gd name="connsiteY4" fmla="*/ 3826 h 45719"/>
                  <a:gd name="connsiteX5" fmla="*/ 1133368 w 2251075"/>
                  <a:gd name="connsiteY5" fmla="*/ 22821 h 45719"/>
                  <a:gd name="connsiteX6" fmla="*/ 2247793 w 2251075"/>
                  <a:gd name="connsiteY6" fmla="*/ 3771 h 45719"/>
                  <a:gd name="connsiteX7" fmla="*/ 0 w 2251075"/>
                  <a:gd name="connsiteY7" fmla="*/ 0 h 45719"/>
                  <a:gd name="connsiteX8" fmla="*/ 8827 w 2251075"/>
                  <a:gd name="connsiteY8" fmla="*/ 0 h 45719"/>
                  <a:gd name="connsiteX9" fmla="*/ 0 w 2251075"/>
                  <a:gd name="connsiteY9" fmla="*/ 2749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1075" h="45719">
                    <a:moveTo>
                      <a:pt x="2235684" y="0"/>
                    </a:moveTo>
                    <a:lnTo>
                      <a:pt x="2251075" y="0"/>
                    </a:lnTo>
                    <a:lnTo>
                      <a:pt x="2251075" y="45719"/>
                    </a:lnTo>
                    <a:lnTo>
                      <a:pt x="0" y="45719"/>
                    </a:lnTo>
                    <a:lnTo>
                      <a:pt x="0" y="3826"/>
                    </a:lnTo>
                    <a:lnTo>
                      <a:pt x="1133368" y="22821"/>
                    </a:lnTo>
                    <a:cubicBezTo>
                      <a:pt x="1503785" y="23879"/>
                      <a:pt x="1877376" y="2713"/>
                      <a:pt x="2247793" y="3771"/>
                    </a:cubicBezTo>
                    <a:close/>
                    <a:moveTo>
                      <a:pt x="0" y="0"/>
                    </a:moveTo>
                    <a:lnTo>
                      <a:pt x="8827" y="0"/>
                    </a:lnTo>
                    <a:lnTo>
                      <a:pt x="0" y="274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446032" y="4850850"/>
              <a:ext cx="299004" cy="348124"/>
            </a:xfrm>
            <a:custGeom>
              <a:avLst/>
              <a:gdLst>
                <a:gd name="T0" fmla="*/ 1097 w 1097"/>
                <a:gd name="T1" fmla="*/ 935 h 1278"/>
                <a:gd name="T2" fmla="*/ 1009 w 1097"/>
                <a:gd name="T3" fmla="*/ 1116 h 1278"/>
                <a:gd name="T4" fmla="*/ 814 w 1097"/>
                <a:gd name="T5" fmla="*/ 1273 h 1278"/>
                <a:gd name="T6" fmla="*/ 603 w 1097"/>
                <a:gd name="T7" fmla="*/ 1222 h 1278"/>
                <a:gd name="T8" fmla="*/ 394 w 1097"/>
                <a:gd name="T9" fmla="*/ 1275 h 1278"/>
                <a:gd name="T10" fmla="*/ 193 w 1097"/>
                <a:gd name="T11" fmla="*/ 1113 h 1278"/>
                <a:gd name="T12" fmla="*/ 112 w 1097"/>
                <a:gd name="T13" fmla="*/ 471 h 1278"/>
                <a:gd name="T14" fmla="*/ 376 w 1097"/>
                <a:gd name="T15" fmla="*/ 311 h 1278"/>
                <a:gd name="T16" fmla="*/ 587 w 1097"/>
                <a:gd name="T17" fmla="*/ 367 h 1278"/>
                <a:gd name="T18" fmla="*/ 831 w 1097"/>
                <a:gd name="T19" fmla="*/ 308 h 1278"/>
                <a:gd name="T20" fmla="*/ 1064 w 1097"/>
                <a:gd name="T21" fmla="*/ 435 h 1278"/>
                <a:gd name="T22" fmla="*/ 926 w 1097"/>
                <a:gd name="T23" fmla="*/ 677 h 1278"/>
                <a:gd name="T24" fmla="*/ 1097 w 1097"/>
                <a:gd name="T25" fmla="*/ 935 h 1278"/>
                <a:gd name="T26" fmla="*/ 766 w 1097"/>
                <a:gd name="T27" fmla="*/ 204 h 1278"/>
                <a:gd name="T28" fmla="*/ 576 w 1097"/>
                <a:gd name="T29" fmla="*/ 294 h 1278"/>
                <a:gd name="T30" fmla="*/ 644 w 1097"/>
                <a:gd name="T31" fmla="*/ 97 h 1278"/>
                <a:gd name="T32" fmla="*/ 832 w 1097"/>
                <a:gd name="T33" fmla="*/ 0 h 1278"/>
                <a:gd name="T34" fmla="*/ 766 w 1097"/>
                <a:gd name="T35" fmla="*/ 204 h 1278"/>
                <a:gd name="T36" fmla="*/ 766 w 1097"/>
                <a:gd name="T37" fmla="*/ 204 h 1278"/>
                <a:gd name="T38" fmla="*/ 766 w 1097"/>
                <a:gd name="T39" fmla="*/ 204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7" h="1278">
                  <a:moveTo>
                    <a:pt x="1097" y="935"/>
                  </a:moveTo>
                  <a:cubicBezTo>
                    <a:pt x="1096" y="940"/>
                    <a:pt x="1070" y="1027"/>
                    <a:pt x="1009" y="1116"/>
                  </a:cubicBezTo>
                  <a:cubicBezTo>
                    <a:pt x="956" y="1194"/>
                    <a:pt x="901" y="1271"/>
                    <a:pt x="814" y="1273"/>
                  </a:cubicBezTo>
                  <a:cubicBezTo>
                    <a:pt x="728" y="1275"/>
                    <a:pt x="701" y="1222"/>
                    <a:pt x="603" y="1222"/>
                  </a:cubicBezTo>
                  <a:cubicBezTo>
                    <a:pt x="506" y="1222"/>
                    <a:pt x="475" y="1271"/>
                    <a:pt x="394" y="1275"/>
                  </a:cubicBezTo>
                  <a:cubicBezTo>
                    <a:pt x="311" y="1278"/>
                    <a:pt x="247" y="1191"/>
                    <a:pt x="193" y="1113"/>
                  </a:cubicBezTo>
                  <a:cubicBezTo>
                    <a:pt x="84" y="955"/>
                    <a:pt x="0" y="666"/>
                    <a:pt x="112" y="471"/>
                  </a:cubicBezTo>
                  <a:cubicBezTo>
                    <a:pt x="168" y="374"/>
                    <a:pt x="268" y="313"/>
                    <a:pt x="376" y="311"/>
                  </a:cubicBezTo>
                  <a:cubicBezTo>
                    <a:pt x="458" y="310"/>
                    <a:pt x="536" y="367"/>
                    <a:pt x="587" y="367"/>
                  </a:cubicBezTo>
                  <a:cubicBezTo>
                    <a:pt x="637" y="367"/>
                    <a:pt x="731" y="298"/>
                    <a:pt x="831" y="308"/>
                  </a:cubicBezTo>
                  <a:cubicBezTo>
                    <a:pt x="872" y="310"/>
                    <a:pt x="989" y="325"/>
                    <a:pt x="1064" y="435"/>
                  </a:cubicBezTo>
                  <a:cubicBezTo>
                    <a:pt x="1058" y="439"/>
                    <a:pt x="925" y="516"/>
                    <a:pt x="926" y="677"/>
                  </a:cubicBezTo>
                  <a:cubicBezTo>
                    <a:pt x="928" y="870"/>
                    <a:pt x="1095" y="934"/>
                    <a:pt x="1097" y="935"/>
                  </a:cubicBezTo>
                  <a:close/>
                  <a:moveTo>
                    <a:pt x="766" y="204"/>
                  </a:moveTo>
                  <a:cubicBezTo>
                    <a:pt x="721" y="257"/>
                    <a:pt x="648" y="299"/>
                    <a:pt x="576" y="294"/>
                  </a:cubicBezTo>
                  <a:cubicBezTo>
                    <a:pt x="567" y="221"/>
                    <a:pt x="603" y="144"/>
                    <a:pt x="644" y="97"/>
                  </a:cubicBezTo>
                  <a:cubicBezTo>
                    <a:pt x="690" y="43"/>
                    <a:pt x="768" y="3"/>
                    <a:pt x="832" y="0"/>
                  </a:cubicBezTo>
                  <a:cubicBezTo>
                    <a:pt x="840" y="75"/>
                    <a:pt x="810" y="150"/>
                    <a:pt x="766" y="204"/>
                  </a:cubicBezTo>
                  <a:close/>
                  <a:moveTo>
                    <a:pt x="766" y="204"/>
                  </a:moveTo>
                  <a:cubicBezTo>
                    <a:pt x="766" y="204"/>
                    <a:pt x="766" y="204"/>
                    <a:pt x="766" y="2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672772" y="2008403"/>
            <a:ext cx="4303362" cy="2544866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3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136720" y="2307822"/>
            <a:ext cx="1978634" cy="2917946"/>
          </a:xfrm>
          <a:scene3d>
            <a:camera prst="perspectiveLef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4" name="图片占位符 3"/>
          <p:cNvSpPr>
            <a:spLocks noGrp="1"/>
          </p:cNvSpPr>
          <p:nvPr>
            <p:ph type="pic" sz="quarter" idx="16"/>
          </p:nvPr>
        </p:nvSpPr>
        <p:spPr>
          <a:xfrm>
            <a:off x="1885777" y="2560969"/>
            <a:ext cx="1696089" cy="2363631"/>
          </a:xfrm>
          <a:scene3d>
            <a:camera prst="perspectiveRigh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264558" y="2267338"/>
            <a:ext cx="1978634" cy="2917946"/>
          </a:xfrm>
          <a:scene3d>
            <a:camera prst="perspectiveRigh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674764" y="2584860"/>
            <a:ext cx="1696089" cy="2363631"/>
          </a:xfrm>
          <a:scene3d>
            <a:camera prst="perspectiveLef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4759826" y="1880482"/>
            <a:ext cx="2678570" cy="3680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页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3"/>
          <p:cNvSpPr>
            <a:spLocks noGrp="1"/>
          </p:cNvSpPr>
          <p:nvPr>
            <p:ph type="pic" sz="quarter" idx="15"/>
          </p:nvPr>
        </p:nvSpPr>
        <p:spPr>
          <a:xfrm>
            <a:off x="7136720" y="2307822"/>
            <a:ext cx="1978634" cy="2917946"/>
          </a:xfrm>
          <a:scene3d>
            <a:camera prst="perspectiveLef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3"/>
          <p:cNvSpPr>
            <a:spLocks noGrp="1"/>
          </p:cNvSpPr>
          <p:nvPr>
            <p:ph type="pic" sz="quarter" idx="16"/>
          </p:nvPr>
        </p:nvSpPr>
        <p:spPr>
          <a:xfrm>
            <a:off x="1885777" y="2560969"/>
            <a:ext cx="1696089" cy="2363631"/>
          </a:xfrm>
          <a:scene3d>
            <a:camera prst="perspectiveRigh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264558" y="2267338"/>
            <a:ext cx="1978634" cy="2917946"/>
          </a:xfrm>
          <a:scene3d>
            <a:camera prst="perspectiveRight" fov="54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7"/>
          </p:nvPr>
        </p:nvSpPr>
        <p:spPr>
          <a:xfrm>
            <a:off x="8674764" y="2584860"/>
            <a:ext cx="1696089" cy="2363631"/>
          </a:xfrm>
          <a:scene3d>
            <a:camera prst="perspectiveLeft" fov="7200000"/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3"/>
          </p:nvPr>
        </p:nvSpPr>
        <p:spPr>
          <a:xfrm>
            <a:off x="4759826" y="1880482"/>
            <a:ext cx="2678570" cy="3680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(独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 b="5511"/>
          <a:stretch>
            <a:fillRect/>
          </a:stretch>
        </p:blipFill>
        <p:spPr>
          <a:xfrm>
            <a:off x="8446" y="1390"/>
            <a:ext cx="1219173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557243" y="1955058"/>
            <a:ext cx="9077515" cy="1325563"/>
          </a:xfrm>
        </p:spPr>
        <p:txBody>
          <a:bodyPr>
            <a:normAutofit/>
          </a:bodyPr>
          <a:lstStyle>
            <a:lvl1pPr algn="dist"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2016" y="-1"/>
            <a:ext cx="5813323" cy="13255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834866" y="6326854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3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557242" y="3714750"/>
            <a:ext cx="9077515" cy="1325563"/>
          </a:xfrm>
        </p:spPr>
        <p:txBody>
          <a:bodyPr>
            <a:normAutofit/>
          </a:bodyPr>
          <a:lstStyle>
            <a:lvl1pPr algn="dist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2135833" y="1930440"/>
            <a:ext cx="7920334" cy="1325563"/>
          </a:xfrm>
        </p:spPr>
        <p:txBody>
          <a:bodyPr>
            <a:normAutofit/>
          </a:bodyPr>
          <a:lstStyle>
            <a:lvl1pPr algn="dist">
              <a:defRPr sz="4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2357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2135833" y="1930440"/>
            <a:ext cx="7920334" cy="1325563"/>
          </a:xfrm>
        </p:spPr>
        <p:txBody>
          <a:bodyPr>
            <a:normAutofit/>
          </a:bodyPr>
          <a:lstStyle>
            <a:lvl1pPr algn="dist">
              <a:defRPr sz="4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88856" cy="6858000"/>
          </a:xfrm>
          <a:custGeom>
            <a:avLst/>
            <a:gdLst>
              <a:gd name="connsiteX0" fmla="*/ 0 w 5788856"/>
              <a:gd name="connsiteY0" fmla="*/ 0 h 6858000"/>
              <a:gd name="connsiteX1" fmla="*/ 5788856 w 5788856"/>
              <a:gd name="connsiteY1" fmla="*/ 0 h 6858000"/>
              <a:gd name="connsiteX2" fmla="*/ 5788856 w 5788856"/>
              <a:gd name="connsiteY2" fmla="*/ 6858000 h 6858000"/>
              <a:gd name="connsiteX3" fmla="*/ 0 w 57888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8856" h="6858000">
                <a:moveTo>
                  <a:pt x="0" y="0"/>
                </a:moveTo>
                <a:lnTo>
                  <a:pt x="5788856" y="0"/>
                </a:lnTo>
                <a:lnTo>
                  <a:pt x="578885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 userDrawn="1"/>
        </p:nvSpPr>
        <p:spPr>
          <a:xfrm>
            <a:off x="0" y="0"/>
            <a:ext cx="12208620" cy="69013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6"/>
          <a:stretch>
            <a:fillRect/>
          </a:stretch>
        </p:blipFill>
        <p:spPr>
          <a:xfrm>
            <a:off x="10959000" y="241756"/>
            <a:ext cx="565200" cy="558464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" y="0"/>
            <a:ext cx="660399" cy="935124"/>
          </a:xfrm>
          <a:prstGeom prst="rect">
            <a:avLst/>
          </a:prstGeom>
          <a:blipFill dpi="0" rotWithShape="1">
            <a:blip r:embed="rId4"/>
            <a:srcRect/>
            <a:tile tx="-1778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658814" cy="935128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日期占位符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3" name="页脚占位符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>
          <a:xfrm>
            <a:off x="8470249" y="6223627"/>
            <a:ext cx="2743200" cy="365125"/>
          </a:xfrm>
        </p:spPr>
        <p:txBody>
          <a:bodyPr/>
          <a:lstStyle/>
          <a:p>
            <a:fld id="{4CA61745-C996-4C7E-A775-0A42A562A31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753782" y="241300"/>
            <a:ext cx="5537020" cy="704055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800" b="1" spc="10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834866" y="935127"/>
            <a:ext cx="1069282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681162" y="1028700"/>
            <a:ext cx="3407031" cy="558025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14"/>
          </p:nvPr>
        </p:nvSpPr>
        <p:spPr>
          <a:xfrm>
            <a:off x="7421331" y="1154684"/>
            <a:ext cx="3407031" cy="5495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6621" y="6644595"/>
            <a:ext cx="12225241" cy="275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 userDrawn="1"/>
        </p:nvSpPr>
        <p:spPr>
          <a:xfrm>
            <a:off x="11213448" y="6712405"/>
            <a:ext cx="302369" cy="1435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900238" y="6780911"/>
            <a:ext cx="92585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393700" y="6628001"/>
            <a:ext cx="1673840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300" dirty="0">
                <a:solidFill>
                  <a:schemeClr val="bg1"/>
                </a:solidFill>
                <a:latin typeface="+mj-ea"/>
                <a:ea typeface="+mj-ea"/>
              </a:rPr>
              <a:t>大工至善 大学至真</a:t>
            </a:r>
            <a:endParaRPr lang="zh-CN" altLang="en-US" sz="10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灯片编号占位符 35"/>
          <p:cNvSpPr txBox="1"/>
          <p:nvPr userDrawn="1"/>
        </p:nvSpPr>
        <p:spPr>
          <a:xfrm>
            <a:off x="11180208" y="6589718"/>
            <a:ext cx="368849" cy="3889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61745-C996-4C7E-A775-0A42A562A31C}" type="slidenum">
              <a:rPr lang="zh-CN" altLang="en-US" sz="1050" smtClean="0">
                <a:solidFill>
                  <a:schemeClr val="accent1"/>
                </a:solidFill>
              </a:rPr>
            </a:fld>
            <a:endParaRPr lang="zh-CN" altLang="en-US" sz="105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EA24-993B-4529-A901-1698AD0F72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61745-C996-4C7E-A775-0A42A562A3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tags" Target="../tags/tag1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6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1" b="11641"/>
          <a:stretch>
            <a:fillRect/>
          </a:stretch>
        </p:blipFill>
        <p:spPr/>
      </p:pic>
      <p:sp>
        <p:nvSpPr>
          <p:cNvPr id="9" name="矩形 8"/>
          <p:cNvSpPr/>
          <p:nvPr/>
        </p:nvSpPr>
        <p:spPr>
          <a:xfrm>
            <a:off x="0" y="0"/>
            <a:ext cx="12192000" cy="6858635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4768848" y="1306665"/>
            <a:ext cx="2654304" cy="617385"/>
            <a:chOff x="4062108" y="2005666"/>
            <a:chExt cx="4319869" cy="1004792"/>
          </a:xfrm>
        </p:grpSpPr>
        <p:sp>
          <p:nvSpPr>
            <p:cNvPr id="11" name="椭圆 10"/>
            <p:cNvSpPr/>
            <p:nvPr/>
          </p:nvSpPr>
          <p:spPr>
            <a:xfrm>
              <a:off x="4062108" y="2005666"/>
              <a:ext cx="1004792" cy="1004792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1"/>
            <a:stretch>
              <a:fillRect/>
            </a:stretch>
          </p:blipFill>
          <p:spPr>
            <a:xfrm>
              <a:off x="5155791" y="2019709"/>
              <a:ext cx="3226186" cy="96578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3089910" y="6355080"/>
            <a:ext cx="601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98900" y="6355080"/>
            <a:ext cx="208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 spc="100" dirty="0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fontAlgn="auto"/>
            <a:r>
              <a:rPr lang="zh-CN" altLang="en-US" i="0" dirty="0"/>
              <a:t>通用长短期记忆网络，用于从通用数据进行深度学习</a:t>
            </a:r>
            <a:endParaRPr lang="zh-CN" altLang="en-US" i="0" dirty="0"/>
          </a:p>
        </p:txBody>
      </p:sp>
      <p:sp>
        <p:nvSpPr>
          <p:cNvPr id="18" name="文本框 17"/>
          <p:cNvSpPr txBox="1"/>
          <p:nvPr/>
        </p:nvSpPr>
        <p:spPr>
          <a:xfrm>
            <a:off x="4133850" y="3878580"/>
            <a:ext cx="3924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</a:t>
            </a:r>
            <a:r>
              <a:rPr lang="zh-CN" altLang="en-US" sz="2800" i="1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工至善 大学至真</a:t>
            </a:r>
            <a:endParaRPr lang="zh-CN" altLang="en-US" sz="2800" i="1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9275" y="5339715"/>
            <a:ext cx="6012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S320067010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程康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遗忘门</a:t>
            </a:r>
            <a:endParaRPr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03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85479" y="1315244"/>
          <a:ext cx="10221042" cy="438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" name="图片 1" descr="{6HWT8I]HGCK5NA@NX@[SM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66800" y="1144905"/>
            <a:ext cx="10058400" cy="4751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输入门</a:t>
            </a:r>
            <a:endParaRPr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03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1085215"/>
            <a:ext cx="6237605" cy="2186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658235"/>
            <a:ext cx="6237605" cy="2336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29145" y="1898015"/>
            <a:ext cx="4435475" cy="332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输入门是决定将新的信息放在细胞状态里。它首先经过一个tanh层，得到当前信息的表示；同时也经过一个Sigmoid层来计算出新的信息中那些是重要的，那些是不重要的，然后与tanh层的输出进行相乘再加入到细胞状态中。这个过程简言之就是将当前的新信息加权到细胞状态中。经过这些运算就可以得到当前时刻的细胞状态$C_t$。</a:t>
            </a:r>
            <a:endParaRPr lang="zh-CN" altLang="en-US" spc="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输出门</a:t>
            </a:r>
            <a:endParaRPr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03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1104900"/>
            <a:ext cx="9128760" cy="3390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1795" y="4921250"/>
            <a:ext cx="908113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 输出门则是决定本时刻的输出状态。它是先将当前时刻的细胞状态$C_t$，经过一个tanh层激励，再由$[x_t, h_{t-1}]$经过一个Sigmoid层得到更新的权值，两者进行相乘得到。其结果就是当前细胞状态经过tanh激励后加权得到当前时刻的状态。</a:t>
            </a:r>
            <a:endParaRPr lang="zh-CN" altLang="en-US" spc="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04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1730" y="2628044"/>
            <a:ext cx="2876549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 smtClean="0">
                <a:solidFill>
                  <a:schemeClr val="bg1"/>
                </a:solidFill>
                <a:latin typeface="+mj-ea"/>
                <a:ea typeface="+mj-ea"/>
              </a:rPr>
              <a:t>研究总结</a:t>
            </a:r>
            <a:endParaRPr lang="zh-CN" altLang="en-US" sz="4800" spc="1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dist">
              <a:lnSpc>
                <a:spcPct val="130000"/>
              </a:lnSpc>
            </a:pPr>
            <a:endParaRPr lang="zh-CN" altLang="en-US" sz="4800" spc="1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23537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>
                    <a:alpha val="56000"/>
                  </a:schemeClr>
                </a:solidFill>
                <a:ea typeface="+mj-ea"/>
              </a:rPr>
              <a:t>PART04</a:t>
            </a:r>
            <a:endParaRPr lang="zh-CN" altLang="en-US" sz="3200" spc="100" dirty="0" smtClean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4555" y="1558290"/>
            <a:ext cx="1064641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LSTM（Long Short-Term Memory networks）是一种时间递归神经网络，是RNN的改进之一，解决了RNN不易处理的远距离信息上下文依赖、梯度消失或梯度爆炸等问题。LSTM的结构类似RNN，区别在于将传统神经元用记忆单元代替，这个单元由遗忘门、输入门和输出门组成，根据规则判断信息期限，长期记忆信息可以传到很深的层，短期记忆信息将很快被遗忘。</a:t>
            </a:r>
            <a:endParaRPr lang="zh-CN" altLang="en-US" spc="1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84555" y="3573780"/>
            <a:ext cx="1032129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循环神经网络在处理序列化数据如语音识别，机器翻译等场景中具有非常广泛的应用，GRU和LSTM两种基本的结构通过模块中的门结构来控制信息的传递与利用，门结构也可视为对有用信息的一种提取方式。</a:t>
            </a:r>
            <a:endParaRPr lang="zh-CN" altLang="en-US" spc="1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7101" y="590101"/>
            <a:ext cx="5677798" cy="5677798"/>
          </a:xfrm>
          <a:prstGeom prst="ellipse">
            <a:avLst/>
          </a:prstGeom>
          <a:noFill/>
          <a:ln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509417" y="842417"/>
            <a:ext cx="5173167" cy="517316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4233545" y="1831975"/>
            <a:ext cx="3723640" cy="356044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谢谢观看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3168186" y="204242"/>
            <a:ext cx="6449517" cy="6449517"/>
          </a:xfrm>
          <a:prstGeom prst="ellipse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910669" y="204242"/>
            <a:ext cx="6449517" cy="6449517"/>
          </a:xfrm>
          <a:prstGeom prst="ellipse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0" r="21860"/>
          <a:stretch>
            <a:fillRect/>
          </a:stretch>
        </p:blipFill>
        <p:spPr/>
      </p:pic>
      <p:sp>
        <p:nvSpPr>
          <p:cNvPr id="6" name="矩形 5"/>
          <p:cNvSpPr/>
          <p:nvPr/>
        </p:nvSpPr>
        <p:spPr>
          <a:xfrm>
            <a:off x="7063874" y="2618701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63874" y="3834453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63874" y="5050205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63874" y="1402949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" y="-1357"/>
            <a:ext cx="5788856" cy="685935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-30981"/>
            <a:ext cx="5788856" cy="6888982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flipH="1" flipV="1">
            <a:off x="5954798" y="6327932"/>
            <a:ext cx="59961" cy="599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3"/>
          <p:cNvSpPr/>
          <p:nvPr/>
        </p:nvSpPr>
        <p:spPr>
          <a:xfrm>
            <a:off x="1545651" y="1665507"/>
            <a:ext cx="1442169" cy="3876379"/>
          </a:xfrm>
          <a:custGeom>
            <a:avLst/>
            <a:gdLst>
              <a:gd name="connsiteX0" fmla="*/ 0 w 2470869"/>
              <a:gd name="connsiteY0" fmla="*/ 0 h 3872569"/>
              <a:gd name="connsiteX1" fmla="*/ 2470869 w 2470869"/>
              <a:gd name="connsiteY1" fmla="*/ 0 h 3872569"/>
              <a:gd name="connsiteX2" fmla="*/ 2470869 w 2470869"/>
              <a:gd name="connsiteY2" fmla="*/ 3872569 h 3872569"/>
              <a:gd name="connsiteX3" fmla="*/ 0 w 2470869"/>
              <a:gd name="connsiteY3" fmla="*/ 3872569 h 3872569"/>
              <a:gd name="connsiteX4" fmla="*/ 0 w 2470869"/>
              <a:gd name="connsiteY4" fmla="*/ 0 h 3872569"/>
              <a:gd name="connsiteX0-1" fmla="*/ 2470869 w 2562309"/>
              <a:gd name="connsiteY0-2" fmla="*/ 0 h 3872569"/>
              <a:gd name="connsiteX1-3" fmla="*/ 2470869 w 2562309"/>
              <a:gd name="connsiteY1-4" fmla="*/ 3872569 h 3872569"/>
              <a:gd name="connsiteX2-5" fmla="*/ 0 w 2562309"/>
              <a:gd name="connsiteY2-6" fmla="*/ 3872569 h 3872569"/>
              <a:gd name="connsiteX3-7" fmla="*/ 0 w 2562309"/>
              <a:gd name="connsiteY3-8" fmla="*/ 0 h 3872569"/>
              <a:gd name="connsiteX4-9" fmla="*/ 2562309 w 2562309"/>
              <a:gd name="connsiteY4-10" fmla="*/ 91440 h 3872569"/>
              <a:gd name="connsiteX0-11" fmla="*/ 2470869 w 2470869"/>
              <a:gd name="connsiteY0-12" fmla="*/ 0 h 3872569"/>
              <a:gd name="connsiteX1-13" fmla="*/ 2470869 w 2470869"/>
              <a:gd name="connsiteY1-14" fmla="*/ 3872569 h 3872569"/>
              <a:gd name="connsiteX2-15" fmla="*/ 0 w 2470869"/>
              <a:gd name="connsiteY2-16" fmla="*/ 3872569 h 3872569"/>
              <a:gd name="connsiteX3-17" fmla="*/ 0 w 2470869"/>
              <a:gd name="connsiteY3-18" fmla="*/ 0 h 3872569"/>
              <a:gd name="connsiteX4-19" fmla="*/ 1362159 w 2470869"/>
              <a:gd name="connsiteY4-20" fmla="*/ 53340 h 3872569"/>
              <a:gd name="connsiteX0-21" fmla="*/ 2470869 w 2470869"/>
              <a:gd name="connsiteY0-22" fmla="*/ 0 h 3872569"/>
              <a:gd name="connsiteX1-23" fmla="*/ 2470869 w 2470869"/>
              <a:gd name="connsiteY1-24" fmla="*/ 3872569 h 3872569"/>
              <a:gd name="connsiteX2-25" fmla="*/ 0 w 2470869"/>
              <a:gd name="connsiteY2-26" fmla="*/ 3872569 h 3872569"/>
              <a:gd name="connsiteX3-27" fmla="*/ 0 w 2470869"/>
              <a:gd name="connsiteY3-28" fmla="*/ 0 h 3872569"/>
              <a:gd name="connsiteX4-29" fmla="*/ 1305009 w 2470869"/>
              <a:gd name="connsiteY4-30" fmla="*/ 34290 h 3872569"/>
              <a:gd name="connsiteX0-31" fmla="*/ 2470869 w 2470869"/>
              <a:gd name="connsiteY0-32" fmla="*/ 3872569 h 3872569"/>
              <a:gd name="connsiteX1-33" fmla="*/ 0 w 2470869"/>
              <a:gd name="connsiteY1-34" fmla="*/ 3872569 h 3872569"/>
              <a:gd name="connsiteX2-35" fmla="*/ 0 w 2470869"/>
              <a:gd name="connsiteY2-36" fmla="*/ 0 h 3872569"/>
              <a:gd name="connsiteX3-37" fmla="*/ 1305009 w 2470869"/>
              <a:gd name="connsiteY3-38" fmla="*/ 34290 h 3872569"/>
              <a:gd name="connsiteX0-39" fmla="*/ 1594569 w 1594569"/>
              <a:gd name="connsiteY0-40" fmla="*/ 3872569 h 3872569"/>
              <a:gd name="connsiteX1-41" fmla="*/ 0 w 1594569"/>
              <a:gd name="connsiteY1-42" fmla="*/ 3872569 h 3872569"/>
              <a:gd name="connsiteX2-43" fmla="*/ 0 w 1594569"/>
              <a:gd name="connsiteY2-44" fmla="*/ 0 h 3872569"/>
              <a:gd name="connsiteX3-45" fmla="*/ 1305009 w 1594569"/>
              <a:gd name="connsiteY3-46" fmla="*/ 34290 h 3872569"/>
              <a:gd name="connsiteX0-47" fmla="*/ 1442169 w 1442169"/>
              <a:gd name="connsiteY0-48" fmla="*/ 3872569 h 3872569"/>
              <a:gd name="connsiteX1-49" fmla="*/ 0 w 1442169"/>
              <a:gd name="connsiteY1-50" fmla="*/ 3872569 h 3872569"/>
              <a:gd name="connsiteX2-51" fmla="*/ 0 w 1442169"/>
              <a:gd name="connsiteY2-52" fmla="*/ 0 h 3872569"/>
              <a:gd name="connsiteX3-53" fmla="*/ 1305009 w 1442169"/>
              <a:gd name="connsiteY3-54" fmla="*/ 34290 h 3872569"/>
              <a:gd name="connsiteX0-55" fmla="*/ 1442169 w 1442169"/>
              <a:gd name="connsiteY0-56" fmla="*/ 3872569 h 3872569"/>
              <a:gd name="connsiteX1-57" fmla="*/ 0 w 1442169"/>
              <a:gd name="connsiteY1-58" fmla="*/ 3872569 h 3872569"/>
              <a:gd name="connsiteX2-59" fmla="*/ 0 w 1442169"/>
              <a:gd name="connsiteY2-60" fmla="*/ 0 h 3872569"/>
              <a:gd name="connsiteX3-61" fmla="*/ 1209759 w 1442169"/>
              <a:gd name="connsiteY3-62" fmla="*/ 15240 h 3872569"/>
              <a:gd name="connsiteX0-63" fmla="*/ 1442169 w 1442169"/>
              <a:gd name="connsiteY0-64" fmla="*/ 3872569 h 3872569"/>
              <a:gd name="connsiteX1-65" fmla="*/ 0 w 1442169"/>
              <a:gd name="connsiteY1-66" fmla="*/ 3872569 h 3872569"/>
              <a:gd name="connsiteX2-67" fmla="*/ 0 w 1442169"/>
              <a:gd name="connsiteY2-68" fmla="*/ 0 h 3872569"/>
              <a:gd name="connsiteX3-69" fmla="*/ 962109 w 1442169"/>
              <a:gd name="connsiteY3-70" fmla="*/ 15240 h 3872569"/>
              <a:gd name="connsiteX0-71" fmla="*/ 1442169 w 1442169"/>
              <a:gd name="connsiteY0-72" fmla="*/ 3876379 h 3876379"/>
              <a:gd name="connsiteX1-73" fmla="*/ 0 w 1442169"/>
              <a:gd name="connsiteY1-74" fmla="*/ 3876379 h 3876379"/>
              <a:gd name="connsiteX2-75" fmla="*/ 0 w 1442169"/>
              <a:gd name="connsiteY2-76" fmla="*/ 3810 h 3876379"/>
              <a:gd name="connsiteX3-77" fmla="*/ 657309 w 1442169"/>
              <a:gd name="connsiteY3-78" fmla="*/ 0 h 3876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42169" h="3876379">
                <a:moveTo>
                  <a:pt x="1442169" y="3876379"/>
                </a:moveTo>
                <a:lnTo>
                  <a:pt x="0" y="3876379"/>
                </a:lnTo>
                <a:lnTo>
                  <a:pt x="0" y="3810"/>
                </a:lnTo>
                <a:lnTo>
                  <a:pt x="657309" y="0"/>
                </a:ln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07804" y="3489978"/>
            <a:ext cx="1661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spc="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6219" y="2317349"/>
            <a:ext cx="3981451" cy="952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800" b="1" spc="100" dirty="0" smtClean="0">
                <a:solidFill>
                  <a:schemeClr val="bg1"/>
                </a:solidFill>
              </a:rPr>
              <a:t>CONTENTS</a:t>
            </a:r>
            <a:endParaRPr lang="zh-CN" altLang="en-US" sz="4800" b="1" spc="100" dirty="0">
              <a:solidFill>
                <a:schemeClr val="bg1"/>
              </a:solidFill>
            </a:endParaRPr>
          </a:p>
        </p:txBody>
      </p:sp>
      <p:sp>
        <p:nvSpPr>
          <p:cNvPr id="18" name="矩形 3"/>
          <p:cNvSpPr/>
          <p:nvPr/>
        </p:nvSpPr>
        <p:spPr>
          <a:xfrm flipH="1" flipV="1">
            <a:off x="2411140" y="1665507"/>
            <a:ext cx="1442169" cy="3876379"/>
          </a:xfrm>
          <a:custGeom>
            <a:avLst/>
            <a:gdLst>
              <a:gd name="connsiteX0" fmla="*/ 0 w 2470869"/>
              <a:gd name="connsiteY0" fmla="*/ 0 h 3872569"/>
              <a:gd name="connsiteX1" fmla="*/ 2470869 w 2470869"/>
              <a:gd name="connsiteY1" fmla="*/ 0 h 3872569"/>
              <a:gd name="connsiteX2" fmla="*/ 2470869 w 2470869"/>
              <a:gd name="connsiteY2" fmla="*/ 3872569 h 3872569"/>
              <a:gd name="connsiteX3" fmla="*/ 0 w 2470869"/>
              <a:gd name="connsiteY3" fmla="*/ 3872569 h 3872569"/>
              <a:gd name="connsiteX4" fmla="*/ 0 w 2470869"/>
              <a:gd name="connsiteY4" fmla="*/ 0 h 3872569"/>
              <a:gd name="connsiteX0-1" fmla="*/ 2470869 w 2562309"/>
              <a:gd name="connsiteY0-2" fmla="*/ 0 h 3872569"/>
              <a:gd name="connsiteX1-3" fmla="*/ 2470869 w 2562309"/>
              <a:gd name="connsiteY1-4" fmla="*/ 3872569 h 3872569"/>
              <a:gd name="connsiteX2-5" fmla="*/ 0 w 2562309"/>
              <a:gd name="connsiteY2-6" fmla="*/ 3872569 h 3872569"/>
              <a:gd name="connsiteX3-7" fmla="*/ 0 w 2562309"/>
              <a:gd name="connsiteY3-8" fmla="*/ 0 h 3872569"/>
              <a:gd name="connsiteX4-9" fmla="*/ 2562309 w 2562309"/>
              <a:gd name="connsiteY4-10" fmla="*/ 91440 h 3872569"/>
              <a:gd name="connsiteX0-11" fmla="*/ 2470869 w 2470869"/>
              <a:gd name="connsiteY0-12" fmla="*/ 0 h 3872569"/>
              <a:gd name="connsiteX1-13" fmla="*/ 2470869 w 2470869"/>
              <a:gd name="connsiteY1-14" fmla="*/ 3872569 h 3872569"/>
              <a:gd name="connsiteX2-15" fmla="*/ 0 w 2470869"/>
              <a:gd name="connsiteY2-16" fmla="*/ 3872569 h 3872569"/>
              <a:gd name="connsiteX3-17" fmla="*/ 0 w 2470869"/>
              <a:gd name="connsiteY3-18" fmla="*/ 0 h 3872569"/>
              <a:gd name="connsiteX4-19" fmla="*/ 1362159 w 2470869"/>
              <a:gd name="connsiteY4-20" fmla="*/ 53340 h 3872569"/>
              <a:gd name="connsiteX0-21" fmla="*/ 2470869 w 2470869"/>
              <a:gd name="connsiteY0-22" fmla="*/ 0 h 3872569"/>
              <a:gd name="connsiteX1-23" fmla="*/ 2470869 w 2470869"/>
              <a:gd name="connsiteY1-24" fmla="*/ 3872569 h 3872569"/>
              <a:gd name="connsiteX2-25" fmla="*/ 0 w 2470869"/>
              <a:gd name="connsiteY2-26" fmla="*/ 3872569 h 3872569"/>
              <a:gd name="connsiteX3-27" fmla="*/ 0 w 2470869"/>
              <a:gd name="connsiteY3-28" fmla="*/ 0 h 3872569"/>
              <a:gd name="connsiteX4-29" fmla="*/ 1305009 w 2470869"/>
              <a:gd name="connsiteY4-30" fmla="*/ 34290 h 3872569"/>
              <a:gd name="connsiteX0-31" fmla="*/ 2470869 w 2470869"/>
              <a:gd name="connsiteY0-32" fmla="*/ 3872569 h 3872569"/>
              <a:gd name="connsiteX1-33" fmla="*/ 0 w 2470869"/>
              <a:gd name="connsiteY1-34" fmla="*/ 3872569 h 3872569"/>
              <a:gd name="connsiteX2-35" fmla="*/ 0 w 2470869"/>
              <a:gd name="connsiteY2-36" fmla="*/ 0 h 3872569"/>
              <a:gd name="connsiteX3-37" fmla="*/ 1305009 w 2470869"/>
              <a:gd name="connsiteY3-38" fmla="*/ 34290 h 3872569"/>
              <a:gd name="connsiteX0-39" fmla="*/ 1594569 w 1594569"/>
              <a:gd name="connsiteY0-40" fmla="*/ 3872569 h 3872569"/>
              <a:gd name="connsiteX1-41" fmla="*/ 0 w 1594569"/>
              <a:gd name="connsiteY1-42" fmla="*/ 3872569 h 3872569"/>
              <a:gd name="connsiteX2-43" fmla="*/ 0 w 1594569"/>
              <a:gd name="connsiteY2-44" fmla="*/ 0 h 3872569"/>
              <a:gd name="connsiteX3-45" fmla="*/ 1305009 w 1594569"/>
              <a:gd name="connsiteY3-46" fmla="*/ 34290 h 3872569"/>
              <a:gd name="connsiteX0-47" fmla="*/ 1442169 w 1442169"/>
              <a:gd name="connsiteY0-48" fmla="*/ 3872569 h 3872569"/>
              <a:gd name="connsiteX1-49" fmla="*/ 0 w 1442169"/>
              <a:gd name="connsiteY1-50" fmla="*/ 3872569 h 3872569"/>
              <a:gd name="connsiteX2-51" fmla="*/ 0 w 1442169"/>
              <a:gd name="connsiteY2-52" fmla="*/ 0 h 3872569"/>
              <a:gd name="connsiteX3-53" fmla="*/ 1305009 w 1442169"/>
              <a:gd name="connsiteY3-54" fmla="*/ 34290 h 3872569"/>
              <a:gd name="connsiteX0-55" fmla="*/ 1442169 w 1442169"/>
              <a:gd name="connsiteY0-56" fmla="*/ 3872569 h 3872569"/>
              <a:gd name="connsiteX1-57" fmla="*/ 0 w 1442169"/>
              <a:gd name="connsiteY1-58" fmla="*/ 3872569 h 3872569"/>
              <a:gd name="connsiteX2-59" fmla="*/ 0 w 1442169"/>
              <a:gd name="connsiteY2-60" fmla="*/ 0 h 3872569"/>
              <a:gd name="connsiteX3-61" fmla="*/ 1209759 w 1442169"/>
              <a:gd name="connsiteY3-62" fmla="*/ 15240 h 3872569"/>
              <a:gd name="connsiteX0-63" fmla="*/ 1442169 w 1442169"/>
              <a:gd name="connsiteY0-64" fmla="*/ 3872569 h 3872569"/>
              <a:gd name="connsiteX1-65" fmla="*/ 0 w 1442169"/>
              <a:gd name="connsiteY1-66" fmla="*/ 3872569 h 3872569"/>
              <a:gd name="connsiteX2-67" fmla="*/ 0 w 1442169"/>
              <a:gd name="connsiteY2-68" fmla="*/ 0 h 3872569"/>
              <a:gd name="connsiteX3-69" fmla="*/ 962109 w 1442169"/>
              <a:gd name="connsiteY3-70" fmla="*/ 15240 h 3872569"/>
              <a:gd name="connsiteX0-71" fmla="*/ 1442169 w 1442169"/>
              <a:gd name="connsiteY0-72" fmla="*/ 3876379 h 3876379"/>
              <a:gd name="connsiteX1-73" fmla="*/ 0 w 1442169"/>
              <a:gd name="connsiteY1-74" fmla="*/ 3876379 h 3876379"/>
              <a:gd name="connsiteX2-75" fmla="*/ 0 w 1442169"/>
              <a:gd name="connsiteY2-76" fmla="*/ 3810 h 3876379"/>
              <a:gd name="connsiteX3-77" fmla="*/ 657309 w 1442169"/>
              <a:gd name="connsiteY3-78" fmla="*/ 0 h 3876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442169" h="3876379">
                <a:moveTo>
                  <a:pt x="1442169" y="3876379"/>
                </a:moveTo>
                <a:lnTo>
                  <a:pt x="0" y="3876379"/>
                </a:lnTo>
                <a:lnTo>
                  <a:pt x="0" y="3810"/>
                </a:lnTo>
                <a:lnTo>
                  <a:pt x="657309" y="0"/>
                </a:lnTo>
              </a:path>
            </a:pathLst>
          </a:cu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195761" y="1390234"/>
            <a:ext cx="260591" cy="31263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341717" y="1252701"/>
            <a:ext cx="375228" cy="45017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02287" y="5368697"/>
            <a:ext cx="184059" cy="2208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3057243" y="5413201"/>
            <a:ext cx="233659" cy="28032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27983" y="1536984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27983" y="2752736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27983" y="3968488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27983" y="5184240"/>
            <a:ext cx="7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23555" y="1491615"/>
            <a:ext cx="31692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>
                <a:solidFill>
                  <a:srgbClr val="0F6FC6"/>
                </a:solidFill>
                <a:latin typeface="+mj-ea"/>
                <a:ea typeface="+mj-ea"/>
              </a:rPr>
              <a:t>研究背景与内容</a:t>
            </a:r>
            <a:endParaRPr lang="zh-CN" altLang="en-US" sz="3200" spc="100" dirty="0" smtClean="0">
              <a:solidFill>
                <a:srgbClr val="0F6FC6"/>
              </a:solidFill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23555" y="2708275"/>
            <a:ext cx="367157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800" spc="100" dirty="0">
                <a:solidFill>
                  <a:srgbClr val="0F6FC6"/>
                </a:solidFill>
                <a:latin typeface="+mj-ea"/>
                <a:ea typeface="+mj-ea"/>
              </a:rPr>
              <a:t>LSTM与RNN的异同</a:t>
            </a:r>
            <a:endParaRPr lang="zh-CN" altLang="en-US" sz="2800" spc="100" dirty="0">
              <a:solidFill>
                <a:srgbClr val="0F6FC6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23555" y="3924300"/>
            <a:ext cx="316928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>
                <a:solidFill>
                  <a:srgbClr val="0F6FC6"/>
                </a:solidFill>
                <a:latin typeface="+mj-ea"/>
                <a:ea typeface="+mj-ea"/>
              </a:rPr>
              <a:t>LSTM结构细节</a:t>
            </a:r>
            <a:endParaRPr lang="zh-CN" altLang="en-US" sz="3200" spc="100" dirty="0">
              <a:solidFill>
                <a:srgbClr val="0F6FC6"/>
              </a:solidFill>
              <a:latin typeface="+mj-ea"/>
              <a:ea typeface="+mj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05205" y="5141151"/>
            <a:ext cx="2886312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200" spc="100" dirty="0" smtClean="0">
                <a:solidFill>
                  <a:srgbClr val="0F6FC6"/>
                </a:solidFill>
                <a:latin typeface="+mj-ea"/>
                <a:ea typeface="+mj-ea"/>
              </a:rPr>
              <a:t>研究总结</a:t>
            </a:r>
            <a:endParaRPr lang="zh-CN" altLang="en-US" sz="3200" spc="100" dirty="0" smtClean="0">
              <a:solidFill>
                <a:srgbClr val="0F6FC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96607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27486" y="2628044"/>
            <a:ext cx="287654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 smtClean="0">
                <a:solidFill>
                  <a:schemeClr val="bg1"/>
                </a:solidFill>
                <a:latin typeface="+mj-ea"/>
                <a:ea typeface="+mj-ea"/>
              </a:rPr>
              <a:t>研究背景</a:t>
            </a:r>
            <a:endParaRPr lang="zh-CN" altLang="en-US" sz="4800" spc="1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46120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60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056490" y="4025161"/>
            <a:ext cx="2147545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>
                    <a:alpha val="56000"/>
                  </a:schemeClr>
                </a:solidFill>
                <a:ea typeface="+mj-ea"/>
              </a:rPr>
              <a:t>PART01</a:t>
            </a:r>
            <a:endParaRPr lang="zh-CN" altLang="en-US" sz="3200" spc="100" dirty="0" smtClean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论文背景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879475" y="1485265"/>
            <a:ext cx="3013710" cy="4505960"/>
          </a:xfrm>
          <a:prstGeom prst="roundRect">
            <a:avLst>
              <a:gd name="adj" fmla="val 0"/>
            </a:avLst>
          </a:prstGeom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31854" y="1714795"/>
            <a:ext cx="2509367" cy="40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bg1"/>
                </a:solidFill>
              </a:rPr>
              <a:t>长短期记忆（LSTM）网络是一种流行的深度学习模型，它对于具有时间相关性的数据（例如文本，序列或时间序列数据）特别有用，这是由于经过精心设计的经常性网络结构可以捕获的时间相关。</a:t>
            </a:r>
            <a:endParaRPr lang="zh-CN" altLang="en-US" spc="1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71488" y="91404"/>
            <a:ext cx="80486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01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58604" y="1621155"/>
            <a:ext cx="2569204" cy="570895"/>
            <a:chOff x="4369438" y="1376215"/>
            <a:chExt cx="2569138" cy="62936"/>
          </a:xfrm>
        </p:grpSpPr>
        <p:sp>
          <p:nvSpPr>
            <p:cNvPr id="25" name="文本框 24"/>
            <p:cNvSpPr txBox="1"/>
            <p:nvPr/>
          </p:nvSpPr>
          <p:spPr>
            <a:xfrm>
              <a:off x="4369474" y="1376215"/>
              <a:ext cx="2569102" cy="6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pc="100" dirty="0">
                  <a:latin typeface="+mj-ea"/>
                  <a:ea typeface="+mj-ea"/>
                </a:rPr>
                <a:t>核心思想</a:t>
              </a:r>
              <a:endParaRPr lang="zh-CN" altLang="en-US" sz="2400" spc="100" dirty="0">
                <a:latin typeface="+mj-ea"/>
                <a:ea typeface="+mj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369438" y="1439151"/>
              <a:ext cx="12319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373245" y="2441575"/>
            <a:ext cx="7002145" cy="2609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pc="100" dirty="0">
                <a:latin typeface="+mn-ea"/>
                <a:sym typeface="+mn-ea"/>
              </a:rPr>
              <a:t>  </a:t>
            </a:r>
            <a:r>
              <a:rPr lang="zh-CN" altLang="en-US" spc="100" dirty="0">
                <a:latin typeface="+mn-ea"/>
                <a:sym typeface="+mn-ea"/>
              </a:rPr>
              <a:t>LSTMs的核心之处就是它的神经元状态。</a:t>
            </a:r>
            <a:endParaRPr lang="zh-CN" altLang="en-US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>
                <a:latin typeface="+mn-ea"/>
                <a:sym typeface="+mn-ea"/>
              </a:rPr>
              <a:t>  神经元状态就像是一个传送带。它的线性作用很小，贯穿整个链式结构。信息很容易在传送带上传播，状态却并不会改变。</a:t>
            </a:r>
            <a:endParaRPr lang="zh-CN" altLang="en-US" spc="1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pc="100" dirty="0">
              <a:latin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pc="100" dirty="0" smtClean="0"/>
              <a:t>   LSTM 有通过精心设计的称作为“门”的结构来去除或者增加信息到细胞状态的能力。门是一种让信息选择式通过的方法。他们包含一个 sigmoid 神经网络层和一个按位的乘法操作。</a:t>
            </a:r>
            <a:endParaRPr lang="zh-CN" altLang="en-US" spc="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7196" y="3392901"/>
            <a:ext cx="4271083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endParaRPr lang="zh-CN" altLang="en-US" sz="3200" spc="1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7960" y="2628265"/>
            <a:ext cx="744029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LSTM与RNN的异同</a:t>
            </a:r>
            <a:endParaRPr lang="zh-CN" altLang="en-US" sz="4800" spc="100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4136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>
                    <a:alpha val="56000"/>
                  </a:schemeClr>
                </a:solidFill>
                <a:ea typeface="+mj-ea"/>
              </a:rPr>
              <a:t>PART02</a:t>
            </a:r>
            <a:endParaRPr lang="zh-CN" altLang="en-US" sz="3200" spc="100" dirty="0" smtClean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000" dirty="0" smtClean="0">
                <a:sym typeface="+mn-ea"/>
              </a:rPr>
              <a:t>RNN的结构</a:t>
            </a:r>
            <a:br>
              <a:rPr lang="zh-CN" altLang="en-US" dirty="0" smtClean="0">
                <a:ea typeface="+mj-ea"/>
              </a:rPr>
            </a:br>
            <a:endParaRPr lang="zh-CN" altLang="en-US" dirty="0"/>
          </a:p>
        </p:txBody>
      </p:sp>
      <p:sp>
        <p:nvSpPr>
          <p:cNvPr id="7" name="菱形 6"/>
          <p:cNvSpPr/>
          <p:nvPr/>
        </p:nvSpPr>
        <p:spPr>
          <a:xfrm>
            <a:off x="7732731" y="1726115"/>
            <a:ext cx="942579" cy="94257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HEU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78758" y="2740257"/>
            <a:ext cx="154144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ea typeface="+mj-ea"/>
              </a:rPr>
              <a:t>RNN的结构</a:t>
            </a:r>
            <a:endParaRPr lang="zh-CN" altLang="en-US" sz="2000" dirty="0" smtClean="0"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42534" y="3139463"/>
            <a:ext cx="3436728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pc="100" dirty="0">
                <a:latin typeface="+mn-ea"/>
              </a:rPr>
              <a:t>在RNN中，只有一个tanh层，即输入</a:t>
            </a:r>
            <a:r>
              <a:rPr lang="en-US" altLang="zh-CN" sz="1600" spc="100" dirty="0">
                <a:latin typeface="+mn-ea"/>
              </a:rPr>
              <a:t>X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与上一时刻的状态h</a:t>
            </a:r>
            <a:r>
              <a:rPr lang="zh-CN" altLang="en-US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−1组成本时刻的RNN层的输入:</a:t>
            </a:r>
            <a:r>
              <a:rPr lang="en-US" altLang="zh-CN" sz="1600" spc="100" dirty="0">
                <a:latin typeface="+mn-ea"/>
              </a:rPr>
              <a:t>[X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en-US" altLang="zh-CN" sz="1600" spc="100" dirty="0">
                <a:latin typeface="+mn-ea"/>
              </a:rPr>
              <a:t>,h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en-US" altLang="zh-CN" sz="1600" spc="100" dirty="0">
                <a:latin typeface="+mn-ea"/>
              </a:rPr>
              <a:t>-1</a:t>
            </a:r>
            <a:r>
              <a:rPr lang="en-US" altLang="zh-CN" sz="1600" spc="100" dirty="0">
                <a:latin typeface="+mn-ea"/>
              </a:rPr>
              <a:t>]运算之后的结果经过激励函数</a:t>
            </a:r>
            <a:endParaRPr lang="en-US" altLang="zh-CN" sz="1600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spc="100" dirty="0">
                <a:latin typeface="+mn-ea"/>
              </a:rPr>
              <a:t>                   </a:t>
            </a:r>
            <a:endParaRPr lang="en-US" altLang="zh-CN" sz="1600" spc="1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spc="100" dirty="0">
                <a:latin typeface="+mn-ea"/>
              </a:rPr>
              <a:t>得到下一时刻的状态h</a:t>
            </a:r>
            <a:r>
              <a:rPr lang="en-US" altLang="zh-CN" sz="1600" spc="100" baseline="-25000" dirty="0">
                <a:latin typeface="+mn-ea"/>
              </a:rPr>
              <a:t>t</a:t>
            </a:r>
            <a:r>
              <a:rPr lang="zh-CN" altLang="en-US" sz="1600" spc="100" dirty="0">
                <a:latin typeface="+mn-ea"/>
              </a:rPr>
              <a:t>。</a:t>
            </a:r>
            <a:endParaRPr lang="zh-CN" altLang="en-US" sz="1600" spc="100" dirty="0">
              <a:latin typeface="+mn-ea"/>
            </a:endParaRPr>
          </a:p>
        </p:txBody>
      </p:sp>
      <p:sp>
        <p:nvSpPr>
          <p:cNvPr id="12" name="等腰三角形 11"/>
          <p:cNvSpPr/>
          <p:nvPr/>
        </p:nvSpPr>
        <p:spPr>
          <a:xfrm rot="20091718">
            <a:off x="10952004" y="3945544"/>
            <a:ext cx="808356" cy="696859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31488" y="1723565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82839" y="1895741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697455">
            <a:off x="8306921" y="2535611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1697455">
            <a:off x="8405414" y="2428295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742257" y="2833489"/>
            <a:ext cx="0" cy="30597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02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pic>
        <p:nvPicPr>
          <p:cNvPr id="4" name="图片占位符 3" descr="1DQZ)ZVAA4V9UATU7NRQWXT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897890" y="2369820"/>
            <a:ext cx="6016625" cy="2728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370" y="4518025"/>
            <a:ext cx="1272540" cy="35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 dirty="0" smtClean="0">
                <a:sym typeface="+mn-ea"/>
              </a:rPr>
              <a:t>LSTM</a:t>
            </a:r>
            <a:r>
              <a:rPr lang="zh-CN" altLang="en-US" sz="3555" dirty="0" smtClean="0">
                <a:sym typeface="+mn-ea"/>
              </a:rPr>
              <a:t>的结构</a:t>
            </a:r>
            <a:br>
              <a:rPr lang="zh-CN" altLang="en-US" dirty="0" smtClean="0">
                <a:ea typeface="+mj-ea"/>
              </a:rPr>
            </a:br>
            <a:endParaRPr lang="zh-CN" altLang="en-US" dirty="0"/>
          </a:p>
        </p:txBody>
      </p:sp>
      <p:sp>
        <p:nvSpPr>
          <p:cNvPr id="7" name="菱形 6"/>
          <p:cNvSpPr/>
          <p:nvPr/>
        </p:nvSpPr>
        <p:spPr>
          <a:xfrm>
            <a:off x="7732731" y="1726115"/>
            <a:ext cx="942579" cy="94257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HEU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668895" y="2740660"/>
            <a:ext cx="19354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smtClean="0">
                <a:ea typeface="+mj-ea"/>
              </a:rPr>
              <a:t>LSTM</a:t>
            </a:r>
            <a:r>
              <a:rPr lang="zh-CN" altLang="en-US" sz="2000" dirty="0" smtClean="0">
                <a:ea typeface="+mj-ea"/>
              </a:rPr>
              <a:t>的结构</a:t>
            </a:r>
            <a:endParaRPr lang="zh-CN" altLang="en-US" sz="2000" dirty="0" smtClean="0">
              <a:ea typeface="+mj-ea"/>
            </a:endParaRPr>
          </a:p>
        </p:txBody>
      </p:sp>
      <p:sp>
        <p:nvSpPr>
          <p:cNvPr id="12" name="等腰三角形 11"/>
          <p:cNvSpPr/>
          <p:nvPr/>
        </p:nvSpPr>
        <p:spPr>
          <a:xfrm rot="20091718">
            <a:off x="10952004" y="3945544"/>
            <a:ext cx="808356" cy="696859"/>
          </a:xfrm>
          <a:prstGeom prst="triangl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31488" y="1723565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882839" y="1895741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697455">
            <a:off x="8306921" y="2535611"/>
            <a:ext cx="150155" cy="150155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1697455">
            <a:off x="8405414" y="2428295"/>
            <a:ext cx="97299" cy="97299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742257" y="2833489"/>
            <a:ext cx="0" cy="305977"/>
          </a:xfrm>
          <a:prstGeom prst="line">
            <a:avLst/>
          </a:prstGeom>
          <a:ln w="38100">
            <a:solidFill>
              <a:schemeClr val="accent4">
                <a:lumMod val="40000"/>
                <a:lumOff val="60000"/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02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pic>
        <p:nvPicPr>
          <p:cNvPr id="5" name="图片占位符 4" descr="8G9XGQAZ[6JL_W5X)A`~YFJ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897890" y="2526030"/>
            <a:ext cx="6016625" cy="2416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42555" y="3232150"/>
            <a:ext cx="3741420" cy="2968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不同于单一的神经网络层，这里一共有四个，以一种特殊的方式进行交互，但是其基本原理与RNN是一样的，输入进入LSTM层后与上一时刻的状态进行运算，得到本时刻的状态输入到下一时刻进行运算。无非是整个的运算过程变得复杂了而已。</a:t>
            </a:r>
            <a:endParaRPr lang="zh-CN" altLang="en-US" spc="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30982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1292996" y="0"/>
            <a:ext cx="0" cy="7239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1518900" y="9525"/>
            <a:ext cx="3426" cy="137335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0" y="-30982"/>
            <a:ext cx="12192000" cy="6888982"/>
          </a:xfrm>
          <a:prstGeom prst="rect">
            <a:avLst/>
          </a:prstGeom>
          <a:gradFill>
            <a:gsLst>
              <a:gs pos="100000">
                <a:schemeClr val="accent3">
                  <a:alpha val="77000"/>
                </a:schemeClr>
              </a:gs>
              <a:gs pos="58000">
                <a:schemeClr val="accent2"/>
              </a:gs>
              <a:gs pos="12000">
                <a:schemeClr val="accent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871364" y="50033"/>
            <a:ext cx="6817492" cy="6817492"/>
          </a:xfrm>
          <a:prstGeom prst="ellipse">
            <a:avLst/>
          </a:prstGeom>
          <a:blipFill dpi="0" rotWithShape="1">
            <a:blip r:embed="rId3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90851" y="2110444"/>
            <a:ext cx="3055155" cy="3154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 smtClean="0">
                <a:gradFill>
                  <a:gsLst>
                    <a:gs pos="50000">
                      <a:schemeClr val="bg1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9900" b="1" dirty="0">
              <a:gradFill>
                <a:gsLst>
                  <a:gs pos="50000">
                    <a:schemeClr val="bg1"/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7196" y="3392901"/>
            <a:ext cx="4271083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endParaRPr lang="zh-CN" altLang="en-US" sz="3200" spc="1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00935" y="2628265"/>
            <a:ext cx="649732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4800" spc="1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LSTM结构细节</a:t>
            </a:r>
            <a:endParaRPr lang="zh-CN" altLang="en-US" sz="4800" spc="100" dirty="0" smtClean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740364" y="4030067"/>
            <a:ext cx="4020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04" y="4164939"/>
            <a:ext cx="1971331" cy="43209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750734" y="4025161"/>
            <a:ext cx="214136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>
                    <a:alpha val="56000"/>
                  </a:schemeClr>
                </a:solidFill>
                <a:ea typeface="+mj-ea"/>
              </a:rPr>
              <a:t>PART03</a:t>
            </a:r>
            <a:endParaRPr lang="zh-CN" altLang="en-US" sz="3200" spc="100" dirty="0" smtClean="0">
              <a:solidFill>
                <a:schemeClr val="bg1">
                  <a:alpha val="56000"/>
                </a:schemeClr>
              </a:solidFill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细胞状态</a:t>
            </a:r>
            <a:endParaRPr lang="zh-CN" altLang="en-US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-71488" y="91404"/>
            <a:ext cx="804864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bg1"/>
                </a:solidFill>
              </a:rPr>
              <a:t>03</a:t>
            </a:r>
            <a:endParaRPr lang="zh-CN" altLang="en-US" sz="3200" spc="1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85479" y="1315244"/>
          <a:ext cx="10221042" cy="438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" name="图片 2" descr="X2`@0]RAAZUUV1JY8ZC2RJ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" y="1424305"/>
            <a:ext cx="6696075" cy="4620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93940" y="1890395"/>
            <a:ext cx="4172585" cy="3688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pc="100" dirty="0" smtClean="0"/>
              <a:t>最上面这条线表示细胞状态。细胞状态类似于传送带。直接在整个链上运行，只有一些少量的线性交互。信息在上面流传保持不变会很容易。</a:t>
            </a:r>
            <a:endParaRPr lang="zh-CN" altLang="en-US" spc="100" dirty="0" smtClean="0"/>
          </a:p>
          <a:p>
            <a:pPr>
              <a:lnSpc>
                <a:spcPct val="130000"/>
              </a:lnSpc>
            </a:pPr>
            <a:r>
              <a:rPr lang="zh-CN" altLang="en-US" spc="100" dirty="0" smtClean="0"/>
              <a:t>从计算流程上看，它先与遗忘门的输出进行乘法运算，然后再加上输入门的输出。这种运算方式理解起来就是将上一时刻的一些信息进行压缩或更新，然后再加上本时刻的信息，通过这种方式来记住长期的信息。</a:t>
            </a:r>
            <a:endParaRPr lang="zh-CN" altLang="en-US" spc="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194,&quot;width&quot;:15840}"/>
</p:tagLst>
</file>

<file path=ppt/tags/tag2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30000"/>
          </a:lnSpc>
          <a:defRPr spc="1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演示</Application>
  <PresentationFormat>宽屏</PresentationFormat>
  <Paragraphs>119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华文新魏</vt:lpstr>
      <vt:lpstr>Arial Black</vt:lpstr>
      <vt:lpstr>微软雅黑Light</vt:lpstr>
      <vt:lpstr>黑体</vt:lpstr>
      <vt:lpstr>Arial Unicode MS</vt:lpstr>
      <vt:lpstr>等线</vt:lpstr>
      <vt:lpstr>幼圆</vt:lpstr>
      <vt:lpstr>楷体</vt:lpstr>
      <vt:lpstr>思源宋体 CN Heavy</vt:lpstr>
      <vt:lpstr>Poppins</vt:lpstr>
      <vt:lpstr>方正兰亭细黑_GBK_M</vt:lpstr>
      <vt:lpstr>Calibri</vt:lpstr>
      <vt:lpstr>Segoe Print</vt:lpstr>
      <vt:lpstr>Office 主题​​</vt:lpstr>
      <vt:lpstr>1_OfficePLUS</vt:lpstr>
      <vt:lpstr>哈尔滨工程大学通用模板</vt:lpstr>
      <vt:lpstr>PowerPoint 演示文稿</vt:lpstr>
      <vt:lpstr>PowerPoint 演示文稿</vt:lpstr>
      <vt:lpstr>论文背景</vt:lpstr>
      <vt:lpstr>PowerPoint 演示文稿</vt:lpstr>
      <vt:lpstr>单张图文排版页</vt:lpstr>
      <vt:lpstr>单张图文排版页</vt:lpstr>
      <vt:lpstr>PowerPoint 演示文稿</vt:lpstr>
      <vt:lpstr>柱状图页面</vt:lpstr>
      <vt:lpstr>柱状图页面</vt:lpstr>
      <vt:lpstr>柱状图页面</vt:lpstr>
      <vt:lpstr>柱状图页面</vt:lpstr>
      <vt:lpstr>PowerPoint 演示文稿</vt:lpstr>
      <vt:lpstr>PowerPoint 演示文稿</vt:lpstr>
      <vt:lpstr>谢谢观看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孤岛。</cp:lastModifiedBy>
  <cp:revision>523</cp:revision>
  <dcterms:created xsi:type="dcterms:W3CDTF">2020-04-18T09:43:00Z</dcterms:created>
  <dcterms:modified xsi:type="dcterms:W3CDTF">2020-12-07T08:40:51Z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